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56" r:id="rId2"/>
    <p:sldId id="315" r:id="rId3"/>
    <p:sldId id="316" r:id="rId4"/>
    <p:sldId id="317" r:id="rId5"/>
    <p:sldId id="318" r:id="rId6"/>
    <p:sldId id="319" r:id="rId7"/>
    <p:sldId id="320" r:id="rId8"/>
    <p:sldId id="257" r:id="rId9"/>
    <p:sldId id="258" r:id="rId10"/>
    <p:sldId id="259" r:id="rId11"/>
    <p:sldId id="260" r:id="rId12"/>
    <p:sldId id="261" r:id="rId13"/>
    <p:sldId id="262" r:id="rId14"/>
    <p:sldId id="263" r:id="rId15"/>
    <p:sldId id="266" r:id="rId16"/>
    <p:sldId id="265" r:id="rId17"/>
    <p:sldId id="264" r:id="rId18"/>
    <p:sldId id="311" r:id="rId19"/>
    <p:sldId id="267" r:id="rId20"/>
    <p:sldId id="268" r:id="rId21"/>
    <p:sldId id="269" r:id="rId22"/>
    <p:sldId id="312" r:id="rId23"/>
    <p:sldId id="270" r:id="rId24"/>
    <p:sldId id="271" r:id="rId25"/>
    <p:sldId id="272" r:id="rId26"/>
    <p:sldId id="273" r:id="rId27"/>
    <p:sldId id="274" r:id="rId28"/>
    <p:sldId id="279" r:id="rId29"/>
    <p:sldId id="280" r:id="rId30"/>
    <p:sldId id="313" r:id="rId31"/>
    <p:sldId id="281" r:id="rId32"/>
    <p:sldId id="282" r:id="rId33"/>
    <p:sldId id="283" r:id="rId34"/>
    <p:sldId id="284" r:id="rId35"/>
    <p:sldId id="285" r:id="rId36"/>
    <p:sldId id="286" r:id="rId37"/>
    <p:sldId id="287" r:id="rId38"/>
    <p:sldId id="275" r:id="rId39"/>
    <p:sldId id="276" r:id="rId40"/>
    <p:sldId id="277" r:id="rId41"/>
    <p:sldId id="314" r:id="rId42"/>
    <p:sldId id="278" r:id="rId43"/>
    <p:sldId id="288" r:id="rId44"/>
    <p:sldId id="289" r:id="rId45"/>
    <p:sldId id="305" r:id="rId46"/>
    <p:sldId id="306" r:id="rId47"/>
    <p:sldId id="307" r:id="rId48"/>
    <p:sldId id="308" r:id="rId49"/>
    <p:sldId id="309" r:id="rId50"/>
    <p:sldId id="310" r:id="rId51"/>
    <p:sldId id="290" r:id="rId52"/>
    <p:sldId id="295" r:id="rId53"/>
    <p:sldId id="300" r:id="rId54"/>
    <p:sldId id="301" r:id="rId55"/>
    <p:sldId id="302" r:id="rId56"/>
    <p:sldId id="303" r:id="rId57"/>
    <p:sldId id="304" r:id="rId58"/>
    <p:sldId id="299" r:id="rId59"/>
    <p:sldId id="298" r:id="rId60"/>
    <p:sldId id="297" r:id="rId61"/>
    <p:sldId id="296" r:id="rId62"/>
    <p:sldId id="291"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854" y="3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EC2D62-0B1B-42ED-A425-784CD7E9607D}" type="datetimeFigureOut">
              <a:rPr lang="en-IN" smtClean="0"/>
              <a:t>07-06-2018</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9F0B7-71A1-4507-94D9-56CBEEB3E995}" type="slidenum">
              <a:rPr lang="en-IN" smtClean="0"/>
              <a:t>‹#›</a:t>
            </a:fld>
            <a:endParaRPr lang="en-IN"/>
          </a:p>
        </p:txBody>
      </p:sp>
    </p:spTree>
    <p:extLst>
      <p:ext uri="{BB962C8B-B14F-4D97-AF65-F5344CB8AC3E}">
        <p14:creationId xmlns:p14="http://schemas.microsoft.com/office/powerpoint/2010/main" val="4082184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1</a:t>
            </a:fld>
            <a:endParaRPr lang="en-IN"/>
          </a:p>
        </p:txBody>
      </p:sp>
    </p:spTree>
    <p:extLst>
      <p:ext uri="{BB962C8B-B14F-4D97-AF65-F5344CB8AC3E}">
        <p14:creationId xmlns:p14="http://schemas.microsoft.com/office/powerpoint/2010/main" val="14493382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10</a:t>
            </a:fld>
            <a:endParaRPr lang="en-IN"/>
          </a:p>
        </p:txBody>
      </p:sp>
    </p:spTree>
    <p:extLst>
      <p:ext uri="{BB962C8B-B14F-4D97-AF65-F5344CB8AC3E}">
        <p14:creationId xmlns:p14="http://schemas.microsoft.com/office/powerpoint/2010/main" val="1359587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11</a:t>
            </a:fld>
            <a:endParaRPr lang="en-IN"/>
          </a:p>
        </p:txBody>
      </p:sp>
    </p:spTree>
    <p:extLst>
      <p:ext uri="{BB962C8B-B14F-4D97-AF65-F5344CB8AC3E}">
        <p14:creationId xmlns:p14="http://schemas.microsoft.com/office/powerpoint/2010/main" val="1459493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12</a:t>
            </a:fld>
            <a:endParaRPr lang="en-IN"/>
          </a:p>
        </p:txBody>
      </p:sp>
    </p:spTree>
    <p:extLst>
      <p:ext uri="{BB962C8B-B14F-4D97-AF65-F5344CB8AC3E}">
        <p14:creationId xmlns:p14="http://schemas.microsoft.com/office/powerpoint/2010/main" val="3102479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13</a:t>
            </a:fld>
            <a:endParaRPr lang="en-IN"/>
          </a:p>
        </p:txBody>
      </p:sp>
    </p:spTree>
    <p:extLst>
      <p:ext uri="{BB962C8B-B14F-4D97-AF65-F5344CB8AC3E}">
        <p14:creationId xmlns:p14="http://schemas.microsoft.com/office/powerpoint/2010/main" val="1524292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14</a:t>
            </a:fld>
            <a:endParaRPr lang="en-IN"/>
          </a:p>
        </p:txBody>
      </p:sp>
    </p:spTree>
    <p:extLst>
      <p:ext uri="{BB962C8B-B14F-4D97-AF65-F5344CB8AC3E}">
        <p14:creationId xmlns:p14="http://schemas.microsoft.com/office/powerpoint/2010/main" val="6329728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15</a:t>
            </a:fld>
            <a:endParaRPr lang="en-IN"/>
          </a:p>
        </p:txBody>
      </p:sp>
    </p:spTree>
    <p:extLst>
      <p:ext uri="{BB962C8B-B14F-4D97-AF65-F5344CB8AC3E}">
        <p14:creationId xmlns:p14="http://schemas.microsoft.com/office/powerpoint/2010/main" val="1078508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16</a:t>
            </a:fld>
            <a:endParaRPr lang="en-IN"/>
          </a:p>
        </p:txBody>
      </p:sp>
    </p:spTree>
    <p:extLst>
      <p:ext uri="{BB962C8B-B14F-4D97-AF65-F5344CB8AC3E}">
        <p14:creationId xmlns:p14="http://schemas.microsoft.com/office/powerpoint/2010/main" val="31369999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17</a:t>
            </a:fld>
            <a:endParaRPr lang="en-IN"/>
          </a:p>
        </p:txBody>
      </p:sp>
    </p:spTree>
    <p:extLst>
      <p:ext uri="{BB962C8B-B14F-4D97-AF65-F5344CB8AC3E}">
        <p14:creationId xmlns:p14="http://schemas.microsoft.com/office/powerpoint/2010/main" val="584695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18</a:t>
            </a:fld>
            <a:endParaRPr lang="en-IN"/>
          </a:p>
        </p:txBody>
      </p:sp>
    </p:spTree>
    <p:extLst>
      <p:ext uri="{BB962C8B-B14F-4D97-AF65-F5344CB8AC3E}">
        <p14:creationId xmlns:p14="http://schemas.microsoft.com/office/powerpoint/2010/main" val="9637833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19</a:t>
            </a:fld>
            <a:endParaRPr lang="en-IN"/>
          </a:p>
        </p:txBody>
      </p:sp>
    </p:spTree>
    <p:extLst>
      <p:ext uri="{BB962C8B-B14F-4D97-AF65-F5344CB8AC3E}">
        <p14:creationId xmlns:p14="http://schemas.microsoft.com/office/powerpoint/2010/main" val="2887063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C749FF9-91FF-4C2A-8543-5174ABA5EF2A}" type="slidenum">
              <a:rPr lang="en-IN" smtClean="0"/>
              <a:t>2</a:t>
            </a:fld>
            <a:endParaRPr lang="en-IN"/>
          </a:p>
        </p:txBody>
      </p:sp>
    </p:spTree>
    <p:extLst>
      <p:ext uri="{BB962C8B-B14F-4D97-AF65-F5344CB8AC3E}">
        <p14:creationId xmlns:p14="http://schemas.microsoft.com/office/powerpoint/2010/main" val="139836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20</a:t>
            </a:fld>
            <a:endParaRPr lang="en-IN"/>
          </a:p>
        </p:txBody>
      </p:sp>
    </p:spTree>
    <p:extLst>
      <p:ext uri="{BB962C8B-B14F-4D97-AF65-F5344CB8AC3E}">
        <p14:creationId xmlns:p14="http://schemas.microsoft.com/office/powerpoint/2010/main" val="35301358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21</a:t>
            </a:fld>
            <a:endParaRPr lang="en-IN"/>
          </a:p>
        </p:txBody>
      </p:sp>
    </p:spTree>
    <p:extLst>
      <p:ext uri="{BB962C8B-B14F-4D97-AF65-F5344CB8AC3E}">
        <p14:creationId xmlns:p14="http://schemas.microsoft.com/office/powerpoint/2010/main" val="28672898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22</a:t>
            </a:fld>
            <a:endParaRPr lang="en-IN"/>
          </a:p>
        </p:txBody>
      </p:sp>
    </p:spTree>
    <p:extLst>
      <p:ext uri="{BB962C8B-B14F-4D97-AF65-F5344CB8AC3E}">
        <p14:creationId xmlns:p14="http://schemas.microsoft.com/office/powerpoint/2010/main" val="7602195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23</a:t>
            </a:fld>
            <a:endParaRPr lang="en-IN"/>
          </a:p>
        </p:txBody>
      </p:sp>
    </p:spTree>
    <p:extLst>
      <p:ext uri="{BB962C8B-B14F-4D97-AF65-F5344CB8AC3E}">
        <p14:creationId xmlns:p14="http://schemas.microsoft.com/office/powerpoint/2010/main" val="42280134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24</a:t>
            </a:fld>
            <a:endParaRPr lang="en-IN"/>
          </a:p>
        </p:txBody>
      </p:sp>
    </p:spTree>
    <p:extLst>
      <p:ext uri="{BB962C8B-B14F-4D97-AF65-F5344CB8AC3E}">
        <p14:creationId xmlns:p14="http://schemas.microsoft.com/office/powerpoint/2010/main" val="41137681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25</a:t>
            </a:fld>
            <a:endParaRPr lang="en-IN"/>
          </a:p>
        </p:txBody>
      </p:sp>
    </p:spTree>
    <p:extLst>
      <p:ext uri="{BB962C8B-B14F-4D97-AF65-F5344CB8AC3E}">
        <p14:creationId xmlns:p14="http://schemas.microsoft.com/office/powerpoint/2010/main" val="8046456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26</a:t>
            </a:fld>
            <a:endParaRPr lang="en-IN"/>
          </a:p>
        </p:txBody>
      </p:sp>
    </p:spTree>
    <p:extLst>
      <p:ext uri="{BB962C8B-B14F-4D97-AF65-F5344CB8AC3E}">
        <p14:creationId xmlns:p14="http://schemas.microsoft.com/office/powerpoint/2010/main" val="8819685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27</a:t>
            </a:fld>
            <a:endParaRPr lang="en-IN"/>
          </a:p>
        </p:txBody>
      </p:sp>
    </p:spTree>
    <p:extLst>
      <p:ext uri="{BB962C8B-B14F-4D97-AF65-F5344CB8AC3E}">
        <p14:creationId xmlns:p14="http://schemas.microsoft.com/office/powerpoint/2010/main" val="9369167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28</a:t>
            </a:fld>
            <a:endParaRPr lang="en-IN"/>
          </a:p>
        </p:txBody>
      </p:sp>
    </p:spTree>
    <p:extLst>
      <p:ext uri="{BB962C8B-B14F-4D97-AF65-F5344CB8AC3E}">
        <p14:creationId xmlns:p14="http://schemas.microsoft.com/office/powerpoint/2010/main" val="31335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29</a:t>
            </a:fld>
            <a:endParaRPr lang="en-IN"/>
          </a:p>
        </p:txBody>
      </p:sp>
    </p:spTree>
    <p:extLst>
      <p:ext uri="{BB962C8B-B14F-4D97-AF65-F5344CB8AC3E}">
        <p14:creationId xmlns:p14="http://schemas.microsoft.com/office/powerpoint/2010/main" val="4077219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C749FF9-91FF-4C2A-8543-5174ABA5EF2A}" type="slidenum">
              <a:rPr lang="en-IN" smtClean="0"/>
              <a:t>3</a:t>
            </a:fld>
            <a:endParaRPr lang="en-IN"/>
          </a:p>
        </p:txBody>
      </p:sp>
    </p:spTree>
    <p:extLst>
      <p:ext uri="{BB962C8B-B14F-4D97-AF65-F5344CB8AC3E}">
        <p14:creationId xmlns:p14="http://schemas.microsoft.com/office/powerpoint/2010/main" val="14703187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30</a:t>
            </a:fld>
            <a:endParaRPr lang="en-IN"/>
          </a:p>
        </p:txBody>
      </p:sp>
    </p:spTree>
    <p:extLst>
      <p:ext uri="{BB962C8B-B14F-4D97-AF65-F5344CB8AC3E}">
        <p14:creationId xmlns:p14="http://schemas.microsoft.com/office/powerpoint/2010/main" val="1562323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31</a:t>
            </a:fld>
            <a:endParaRPr lang="en-IN"/>
          </a:p>
        </p:txBody>
      </p:sp>
    </p:spTree>
    <p:extLst>
      <p:ext uri="{BB962C8B-B14F-4D97-AF65-F5344CB8AC3E}">
        <p14:creationId xmlns:p14="http://schemas.microsoft.com/office/powerpoint/2010/main" val="33164817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32</a:t>
            </a:fld>
            <a:endParaRPr lang="en-IN"/>
          </a:p>
        </p:txBody>
      </p:sp>
    </p:spTree>
    <p:extLst>
      <p:ext uri="{BB962C8B-B14F-4D97-AF65-F5344CB8AC3E}">
        <p14:creationId xmlns:p14="http://schemas.microsoft.com/office/powerpoint/2010/main" val="42475400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33</a:t>
            </a:fld>
            <a:endParaRPr lang="en-IN"/>
          </a:p>
        </p:txBody>
      </p:sp>
    </p:spTree>
    <p:extLst>
      <p:ext uri="{BB962C8B-B14F-4D97-AF65-F5344CB8AC3E}">
        <p14:creationId xmlns:p14="http://schemas.microsoft.com/office/powerpoint/2010/main" val="362679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34</a:t>
            </a:fld>
            <a:endParaRPr lang="en-IN"/>
          </a:p>
        </p:txBody>
      </p:sp>
    </p:spTree>
    <p:extLst>
      <p:ext uri="{BB962C8B-B14F-4D97-AF65-F5344CB8AC3E}">
        <p14:creationId xmlns:p14="http://schemas.microsoft.com/office/powerpoint/2010/main" val="38230151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35</a:t>
            </a:fld>
            <a:endParaRPr lang="en-IN"/>
          </a:p>
        </p:txBody>
      </p:sp>
    </p:spTree>
    <p:extLst>
      <p:ext uri="{BB962C8B-B14F-4D97-AF65-F5344CB8AC3E}">
        <p14:creationId xmlns:p14="http://schemas.microsoft.com/office/powerpoint/2010/main" val="22032387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36</a:t>
            </a:fld>
            <a:endParaRPr lang="en-IN"/>
          </a:p>
        </p:txBody>
      </p:sp>
    </p:spTree>
    <p:extLst>
      <p:ext uri="{BB962C8B-B14F-4D97-AF65-F5344CB8AC3E}">
        <p14:creationId xmlns:p14="http://schemas.microsoft.com/office/powerpoint/2010/main" val="6793081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37</a:t>
            </a:fld>
            <a:endParaRPr lang="en-IN"/>
          </a:p>
        </p:txBody>
      </p:sp>
    </p:spTree>
    <p:extLst>
      <p:ext uri="{BB962C8B-B14F-4D97-AF65-F5344CB8AC3E}">
        <p14:creationId xmlns:p14="http://schemas.microsoft.com/office/powerpoint/2010/main" val="1542752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38</a:t>
            </a:fld>
            <a:endParaRPr lang="en-IN"/>
          </a:p>
        </p:txBody>
      </p:sp>
    </p:spTree>
    <p:extLst>
      <p:ext uri="{BB962C8B-B14F-4D97-AF65-F5344CB8AC3E}">
        <p14:creationId xmlns:p14="http://schemas.microsoft.com/office/powerpoint/2010/main" val="40145063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39</a:t>
            </a:fld>
            <a:endParaRPr lang="en-IN"/>
          </a:p>
        </p:txBody>
      </p:sp>
    </p:spTree>
    <p:extLst>
      <p:ext uri="{BB962C8B-B14F-4D97-AF65-F5344CB8AC3E}">
        <p14:creationId xmlns:p14="http://schemas.microsoft.com/office/powerpoint/2010/main" val="1336135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C749FF9-91FF-4C2A-8543-5174ABA5EF2A}" type="slidenum">
              <a:rPr lang="en-IN" smtClean="0"/>
              <a:t>4</a:t>
            </a:fld>
            <a:endParaRPr lang="en-IN"/>
          </a:p>
        </p:txBody>
      </p:sp>
    </p:spTree>
    <p:extLst>
      <p:ext uri="{BB962C8B-B14F-4D97-AF65-F5344CB8AC3E}">
        <p14:creationId xmlns:p14="http://schemas.microsoft.com/office/powerpoint/2010/main" val="12348403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40</a:t>
            </a:fld>
            <a:endParaRPr lang="en-IN"/>
          </a:p>
        </p:txBody>
      </p:sp>
    </p:spTree>
    <p:extLst>
      <p:ext uri="{BB962C8B-B14F-4D97-AF65-F5344CB8AC3E}">
        <p14:creationId xmlns:p14="http://schemas.microsoft.com/office/powerpoint/2010/main" val="29914314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41</a:t>
            </a:fld>
            <a:endParaRPr lang="en-IN"/>
          </a:p>
        </p:txBody>
      </p:sp>
    </p:spTree>
    <p:extLst>
      <p:ext uri="{BB962C8B-B14F-4D97-AF65-F5344CB8AC3E}">
        <p14:creationId xmlns:p14="http://schemas.microsoft.com/office/powerpoint/2010/main" val="29125741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42</a:t>
            </a:fld>
            <a:endParaRPr lang="en-IN"/>
          </a:p>
        </p:txBody>
      </p:sp>
    </p:spTree>
    <p:extLst>
      <p:ext uri="{BB962C8B-B14F-4D97-AF65-F5344CB8AC3E}">
        <p14:creationId xmlns:p14="http://schemas.microsoft.com/office/powerpoint/2010/main" val="17637945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43</a:t>
            </a:fld>
            <a:endParaRPr lang="en-IN"/>
          </a:p>
        </p:txBody>
      </p:sp>
    </p:spTree>
    <p:extLst>
      <p:ext uri="{BB962C8B-B14F-4D97-AF65-F5344CB8AC3E}">
        <p14:creationId xmlns:p14="http://schemas.microsoft.com/office/powerpoint/2010/main" val="9254449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44</a:t>
            </a:fld>
            <a:endParaRPr lang="en-IN"/>
          </a:p>
        </p:txBody>
      </p:sp>
    </p:spTree>
    <p:extLst>
      <p:ext uri="{BB962C8B-B14F-4D97-AF65-F5344CB8AC3E}">
        <p14:creationId xmlns:p14="http://schemas.microsoft.com/office/powerpoint/2010/main" val="10025564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45</a:t>
            </a:fld>
            <a:endParaRPr lang="en-IN"/>
          </a:p>
        </p:txBody>
      </p:sp>
    </p:spTree>
    <p:extLst>
      <p:ext uri="{BB962C8B-B14F-4D97-AF65-F5344CB8AC3E}">
        <p14:creationId xmlns:p14="http://schemas.microsoft.com/office/powerpoint/2010/main" val="16277975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46</a:t>
            </a:fld>
            <a:endParaRPr lang="en-IN"/>
          </a:p>
        </p:txBody>
      </p:sp>
    </p:spTree>
    <p:extLst>
      <p:ext uri="{BB962C8B-B14F-4D97-AF65-F5344CB8AC3E}">
        <p14:creationId xmlns:p14="http://schemas.microsoft.com/office/powerpoint/2010/main" val="9091691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47</a:t>
            </a:fld>
            <a:endParaRPr lang="en-IN"/>
          </a:p>
        </p:txBody>
      </p:sp>
    </p:spTree>
    <p:extLst>
      <p:ext uri="{BB962C8B-B14F-4D97-AF65-F5344CB8AC3E}">
        <p14:creationId xmlns:p14="http://schemas.microsoft.com/office/powerpoint/2010/main" val="23879357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48</a:t>
            </a:fld>
            <a:endParaRPr lang="en-IN"/>
          </a:p>
        </p:txBody>
      </p:sp>
    </p:spTree>
    <p:extLst>
      <p:ext uri="{BB962C8B-B14F-4D97-AF65-F5344CB8AC3E}">
        <p14:creationId xmlns:p14="http://schemas.microsoft.com/office/powerpoint/2010/main" val="20698530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49</a:t>
            </a:fld>
            <a:endParaRPr lang="en-IN"/>
          </a:p>
        </p:txBody>
      </p:sp>
    </p:spTree>
    <p:extLst>
      <p:ext uri="{BB962C8B-B14F-4D97-AF65-F5344CB8AC3E}">
        <p14:creationId xmlns:p14="http://schemas.microsoft.com/office/powerpoint/2010/main" val="1282148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C749FF9-91FF-4C2A-8543-5174ABA5EF2A}" type="slidenum">
              <a:rPr lang="en-IN" smtClean="0"/>
              <a:t>5</a:t>
            </a:fld>
            <a:endParaRPr lang="en-IN"/>
          </a:p>
        </p:txBody>
      </p:sp>
    </p:spTree>
    <p:extLst>
      <p:ext uri="{BB962C8B-B14F-4D97-AF65-F5344CB8AC3E}">
        <p14:creationId xmlns:p14="http://schemas.microsoft.com/office/powerpoint/2010/main" val="97941087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50</a:t>
            </a:fld>
            <a:endParaRPr lang="en-IN"/>
          </a:p>
        </p:txBody>
      </p:sp>
    </p:spTree>
    <p:extLst>
      <p:ext uri="{BB962C8B-B14F-4D97-AF65-F5344CB8AC3E}">
        <p14:creationId xmlns:p14="http://schemas.microsoft.com/office/powerpoint/2010/main" val="370347074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51</a:t>
            </a:fld>
            <a:endParaRPr lang="en-IN"/>
          </a:p>
        </p:txBody>
      </p:sp>
    </p:spTree>
    <p:extLst>
      <p:ext uri="{BB962C8B-B14F-4D97-AF65-F5344CB8AC3E}">
        <p14:creationId xmlns:p14="http://schemas.microsoft.com/office/powerpoint/2010/main" val="150503422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52</a:t>
            </a:fld>
            <a:endParaRPr lang="en-IN"/>
          </a:p>
        </p:txBody>
      </p:sp>
    </p:spTree>
    <p:extLst>
      <p:ext uri="{BB962C8B-B14F-4D97-AF65-F5344CB8AC3E}">
        <p14:creationId xmlns:p14="http://schemas.microsoft.com/office/powerpoint/2010/main" val="173868829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53</a:t>
            </a:fld>
            <a:endParaRPr lang="en-IN"/>
          </a:p>
        </p:txBody>
      </p:sp>
    </p:spTree>
    <p:extLst>
      <p:ext uri="{BB962C8B-B14F-4D97-AF65-F5344CB8AC3E}">
        <p14:creationId xmlns:p14="http://schemas.microsoft.com/office/powerpoint/2010/main" val="318386769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54</a:t>
            </a:fld>
            <a:endParaRPr lang="en-IN"/>
          </a:p>
        </p:txBody>
      </p:sp>
    </p:spTree>
    <p:extLst>
      <p:ext uri="{BB962C8B-B14F-4D97-AF65-F5344CB8AC3E}">
        <p14:creationId xmlns:p14="http://schemas.microsoft.com/office/powerpoint/2010/main" val="307061549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55</a:t>
            </a:fld>
            <a:endParaRPr lang="en-IN"/>
          </a:p>
        </p:txBody>
      </p:sp>
    </p:spTree>
    <p:extLst>
      <p:ext uri="{BB962C8B-B14F-4D97-AF65-F5344CB8AC3E}">
        <p14:creationId xmlns:p14="http://schemas.microsoft.com/office/powerpoint/2010/main" val="248456530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56</a:t>
            </a:fld>
            <a:endParaRPr lang="en-IN"/>
          </a:p>
        </p:txBody>
      </p:sp>
    </p:spTree>
    <p:extLst>
      <p:ext uri="{BB962C8B-B14F-4D97-AF65-F5344CB8AC3E}">
        <p14:creationId xmlns:p14="http://schemas.microsoft.com/office/powerpoint/2010/main" val="14957994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57</a:t>
            </a:fld>
            <a:endParaRPr lang="en-IN"/>
          </a:p>
        </p:txBody>
      </p:sp>
    </p:spTree>
    <p:extLst>
      <p:ext uri="{BB962C8B-B14F-4D97-AF65-F5344CB8AC3E}">
        <p14:creationId xmlns:p14="http://schemas.microsoft.com/office/powerpoint/2010/main" val="384294018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58</a:t>
            </a:fld>
            <a:endParaRPr lang="en-IN"/>
          </a:p>
        </p:txBody>
      </p:sp>
    </p:spTree>
    <p:extLst>
      <p:ext uri="{BB962C8B-B14F-4D97-AF65-F5344CB8AC3E}">
        <p14:creationId xmlns:p14="http://schemas.microsoft.com/office/powerpoint/2010/main" val="338894368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59</a:t>
            </a:fld>
            <a:endParaRPr lang="en-IN"/>
          </a:p>
        </p:txBody>
      </p:sp>
    </p:spTree>
    <p:extLst>
      <p:ext uri="{BB962C8B-B14F-4D97-AF65-F5344CB8AC3E}">
        <p14:creationId xmlns:p14="http://schemas.microsoft.com/office/powerpoint/2010/main" val="2477274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6</a:t>
            </a:fld>
            <a:endParaRPr lang="en-IN"/>
          </a:p>
        </p:txBody>
      </p:sp>
    </p:spTree>
    <p:extLst>
      <p:ext uri="{BB962C8B-B14F-4D97-AF65-F5344CB8AC3E}">
        <p14:creationId xmlns:p14="http://schemas.microsoft.com/office/powerpoint/2010/main" val="303009988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60</a:t>
            </a:fld>
            <a:endParaRPr lang="en-IN"/>
          </a:p>
        </p:txBody>
      </p:sp>
    </p:spTree>
    <p:extLst>
      <p:ext uri="{BB962C8B-B14F-4D97-AF65-F5344CB8AC3E}">
        <p14:creationId xmlns:p14="http://schemas.microsoft.com/office/powerpoint/2010/main" val="85921935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61</a:t>
            </a:fld>
            <a:endParaRPr lang="en-IN"/>
          </a:p>
        </p:txBody>
      </p:sp>
    </p:spTree>
    <p:extLst>
      <p:ext uri="{BB962C8B-B14F-4D97-AF65-F5344CB8AC3E}">
        <p14:creationId xmlns:p14="http://schemas.microsoft.com/office/powerpoint/2010/main" val="148583349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62</a:t>
            </a:fld>
            <a:endParaRPr lang="en-IN"/>
          </a:p>
        </p:txBody>
      </p:sp>
    </p:spTree>
    <p:extLst>
      <p:ext uri="{BB962C8B-B14F-4D97-AF65-F5344CB8AC3E}">
        <p14:creationId xmlns:p14="http://schemas.microsoft.com/office/powerpoint/2010/main" val="3999157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7</a:t>
            </a:fld>
            <a:endParaRPr lang="en-IN"/>
          </a:p>
        </p:txBody>
      </p:sp>
    </p:spTree>
    <p:extLst>
      <p:ext uri="{BB962C8B-B14F-4D97-AF65-F5344CB8AC3E}">
        <p14:creationId xmlns:p14="http://schemas.microsoft.com/office/powerpoint/2010/main" val="88274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8</a:t>
            </a:fld>
            <a:endParaRPr lang="en-IN"/>
          </a:p>
        </p:txBody>
      </p:sp>
    </p:spTree>
    <p:extLst>
      <p:ext uri="{BB962C8B-B14F-4D97-AF65-F5344CB8AC3E}">
        <p14:creationId xmlns:p14="http://schemas.microsoft.com/office/powerpoint/2010/main" val="14720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89F0B7-71A1-4507-94D9-56CBEEB3E995}" type="slidenum">
              <a:rPr lang="en-IN" smtClean="0"/>
              <a:t>9</a:t>
            </a:fld>
            <a:endParaRPr lang="en-IN"/>
          </a:p>
        </p:txBody>
      </p:sp>
    </p:spTree>
    <p:extLst>
      <p:ext uri="{BB962C8B-B14F-4D97-AF65-F5344CB8AC3E}">
        <p14:creationId xmlns:p14="http://schemas.microsoft.com/office/powerpoint/2010/main" val="4012247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2F84FB69-B252-40AE-9D82-E6336FF5BF71}" type="datetime1">
              <a:rPr lang="en-IN" smtClean="0"/>
              <a:t>07-06-2018</a:t>
            </a:fld>
            <a:endParaRPr lang="en-IN"/>
          </a:p>
        </p:txBody>
      </p:sp>
      <p:sp>
        <p:nvSpPr>
          <p:cNvPr id="5" name="Footer Placeholder 4"/>
          <p:cNvSpPr>
            <a:spLocks noGrp="1"/>
          </p:cNvSpPr>
          <p:nvPr>
            <p:ph type="ftr" sz="quarter" idx="11"/>
          </p:nvPr>
        </p:nvSpPr>
        <p:spPr/>
        <p:txBody>
          <a:bodyPr/>
          <a:lstStyle/>
          <a:p>
            <a:r>
              <a:rPr lang="en-US"/>
              <a:t>NBA SAR Tier II INDORE 8th June 2018</a:t>
            </a:r>
            <a:endParaRPr lang="en-IN"/>
          </a:p>
        </p:txBody>
      </p:sp>
      <p:sp>
        <p:nvSpPr>
          <p:cNvPr id="6" name="Slide Number Placeholder 5"/>
          <p:cNvSpPr>
            <a:spLocks noGrp="1"/>
          </p:cNvSpPr>
          <p:nvPr>
            <p:ph type="sldNum" sz="quarter" idx="12"/>
          </p:nvPr>
        </p:nvSpPr>
        <p:spPr/>
        <p:txBody>
          <a:bodyPr/>
          <a:lstStyle/>
          <a:p>
            <a:fld id="{422658B8-A02A-475D-9AE9-842168B0879B}" type="slidenum">
              <a:rPr lang="en-IN" smtClean="0"/>
              <a:t>‹#›</a:t>
            </a:fld>
            <a:endParaRPr lang="en-IN"/>
          </a:p>
        </p:txBody>
      </p:sp>
    </p:spTree>
    <p:extLst>
      <p:ext uri="{BB962C8B-B14F-4D97-AF65-F5344CB8AC3E}">
        <p14:creationId xmlns:p14="http://schemas.microsoft.com/office/powerpoint/2010/main" val="2223373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B69B34BD-85D8-42FD-A810-77C929B1B248}" type="datetime1">
              <a:rPr lang="en-IN" smtClean="0"/>
              <a:t>07-06-2018</a:t>
            </a:fld>
            <a:endParaRPr lang="en-IN"/>
          </a:p>
        </p:txBody>
      </p:sp>
      <p:sp>
        <p:nvSpPr>
          <p:cNvPr id="5" name="Footer Placeholder 4"/>
          <p:cNvSpPr>
            <a:spLocks noGrp="1"/>
          </p:cNvSpPr>
          <p:nvPr>
            <p:ph type="ftr" sz="quarter" idx="11"/>
          </p:nvPr>
        </p:nvSpPr>
        <p:spPr/>
        <p:txBody>
          <a:bodyPr/>
          <a:lstStyle/>
          <a:p>
            <a:r>
              <a:rPr lang="en-US"/>
              <a:t>NBA SAR Tier II INDORE 8th June 2018</a:t>
            </a:r>
            <a:endParaRPr lang="en-IN"/>
          </a:p>
        </p:txBody>
      </p:sp>
      <p:sp>
        <p:nvSpPr>
          <p:cNvPr id="6" name="Slide Number Placeholder 5"/>
          <p:cNvSpPr>
            <a:spLocks noGrp="1"/>
          </p:cNvSpPr>
          <p:nvPr>
            <p:ph type="sldNum" sz="quarter" idx="12"/>
          </p:nvPr>
        </p:nvSpPr>
        <p:spPr/>
        <p:txBody>
          <a:bodyPr/>
          <a:lstStyle/>
          <a:p>
            <a:fld id="{422658B8-A02A-475D-9AE9-842168B0879B}" type="slidenum">
              <a:rPr lang="en-IN" smtClean="0"/>
              <a:t>‹#›</a:t>
            </a:fld>
            <a:endParaRPr lang="en-IN"/>
          </a:p>
        </p:txBody>
      </p:sp>
    </p:spTree>
    <p:extLst>
      <p:ext uri="{BB962C8B-B14F-4D97-AF65-F5344CB8AC3E}">
        <p14:creationId xmlns:p14="http://schemas.microsoft.com/office/powerpoint/2010/main" val="1961563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EA394B3-B42F-4C0C-AE15-3B020BBD114A}" type="datetime1">
              <a:rPr lang="en-IN" smtClean="0"/>
              <a:t>07-06-2018</a:t>
            </a:fld>
            <a:endParaRPr lang="en-IN"/>
          </a:p>
        </p:txBody>
      </p:sp>
      <p:sp>
        <p:nvSpPr>
          <p:cNvPr id="5" name="Footer Placeholder 4"/>
          <p:cNvSpPr>
            <a:spLocks noGrp="1"/>
          </p:cNvSpPr>
          <p:nvPr>
            <p:ph type="ftr" sz="quarter" idx="11"/>
          </p:nvPr>
        </p:nvSpPr>
        <p:spPr/>
        <p:txBody>
          <a:bodyPr/>
          <a:lstStyle/>
          <a:p>
            <a:r>
              <a:rPr lang="en-US"/>
              <a:t>NBA SAR Tier II INDORE 8th June 2018</a:t>
            </a:r>
            <a:endParaRPr lang="en-IN"/>
          </a:p>
        </p:txBody>
      </p:sp>
      <p:sp>
        <p:nvSpPr>
          <p:cNvPr id="6" name="Slide Number Placeholder 5"/>
          <p:cNvSpPr>
            <a:spLocks noGrp="1"/>
          </p:cNvSpPr>
          <p:nvPr>
            <p:ph type="sldNum" sz="quarter" idx="12"/>
          </p:nvPr>
        </p:nvSpPr>
        <p:spPr/>
        <p:txBody>
          <a:bodyPr/>
          <a:lstStyle/>
          <a:p>
            <a:fld id="{422658B8-A02A-475D-9AE9-842168B0879B}" type="slidenum">
              <a:rPr lang="en-IN" smtClean="0"/>
              <a:t>‹#›</a:t>
            </a:fld>
            <a:endParaRPr lang="en-IN"/>
          </a:p>
        </p:txBody>
      </p:sp>
    </p:spTree>
    <p:extLst>
      <p:ext uri="{BB962C8B-B14F-4D97-AF65-F5344CB8AC3E}">
        <p14:creationId xmlns:p14="http://schemas.microsoft.com/office/powerpoint/2010/main" val="230726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82887E8-67E4-47B7-A7B8-CDBDC5FE3666}" type="datetime1">
              <a:rPr lang="en-IN" smtClean="0"/>
              <a:t>07-06-2018</a:t>
            </a:fld>
            <a:endParaRPr lang="en-IN"/>
          </a:p>
        </p:txBody>
      </p:sp>
      <p:sp>
        <p:nvSpPr>
          <p:cNvPr id="5" name="Footer Placeholder 4"/>
          <p:cNvSpPr>
            <a:spLocks noGrp="1"/>
          </p:cNvSpPr>
          <p:nvPr>
            <p:ph type="ftr" sz="quarter" idx="11"/>
          </p:nvPr>
        </p:nvSpPr>
        <p:spPr/>
        <p:txBody>
          <a:bodyPr/>
          <a:lstStyle/>
          <a:p>
            <a:r>
              <a:rPr lang="en-US"/>
              <a:t>NBA SAR Tier II INDORE 8th June 2018</a:t>
            </a:r>
            <a:endParaRPr lang="en-IN"/>
          </a:p>
        </p:txBody>
      </p:sp>
      <p:sp>
        <p:nvSpPr>
          <p:cNvPr id="6" name="Slide Number Placeholder 5"/>
          <p:cNvSpPr>
            <a:spLocks noGrp="1"/>
          </p:cNvSpPr>
          <p:nvPr>
            <p:ph type="sldNum" sz="quarter" idx="12"/>
          </p:nvPr>
        </p:nvSpPr>
        <p:spPr/>
        <p:txBody>
          <a:bodyPr/>
          <a:lstStyle/>
          <a:p>
            <a:fld id="{422658B8-A02A-475D-9AE9-842168B0879B}" type="slidenum">
              <a:rPr lang="en-IN" smtClean="0"/>
              <a:t>‹#›</a:t>
            </a:fld>
            <a:endParaRPr lang="en-IN"/>
          </a:p>
        </p:txBody>
      </p:sp>
    </p:spTree>
    <p:extLst>
      <p:ext uri="{BB962C8B-B14F-4D97-AF65-F5344CB8AC3E}">
        <p14:creationId xmlns:p14="http://schemas.microsoft.com/office/powerpoint/2010/main" val="2861033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B77445-907E-45B3-8FF8-7C8722F78B41}" type="datetime1">
              <a:rPr lang="en-IN" smtClean="0"/>
              <a:t>07-06-2018</a:t>
            </a:fld>
            <a:endParaRPr lang="en-IN"/>
          </a:p>
        </p:txBody>
      </p:sp>
      <p:sp>
        <p:nvSpPr>
          <p:cNvPr id="5" name="Footer Placeholder 4"/>
          <p:cNvSpPr>
            <a:spLocks noGrp="1"/>
          </p:cNvSpPr>
          <p:nvPr>
            <p:ph type="ftr" sz="quarter" idx="11"/>
          </p:nvPr>
        </p:nvSpPr>
        <p:spPr/>
        <p:txBody>
          <a:bodyPr/>
          <a:lstStyle/>
          <a:p>
            <a:r>
              <a:rPr lang="en-US"/>
              <a:t>NBA SAR Tier II INDORE 8th June 2018</a:t>
            </a:r>
            <a:endParaRPr lang="en-IN"/>
          </a:p>
        </p:txBody>
      </p:sp>
      <p:sp>
        <p:nvSpPr>
          <p:cNvPr id="6" name="Slide Number Placeholder 5"/>
          <p:cNvSpPr>
            <a:spLocks noGrp="1"/>
          </p:cNvSpPr>
          <p:nvPr>
            <p:ph type="sldNum" sz="quarter" idx="12"/>
          </p:nvPr>
        </p:nvSpPr>
        <p:spPr/>
        <p:txBody>
          <a:bodyPr/>
          <a:lstStyle/>
          <a:p>
            <a:fld id="{422658B8-A02A-475D-9AE9-842168B0879B}" type="slidenum">
              <a:rPr lang="en-IN" smtClean="0"/>
              <a:t>‹#›</a:t>
            </a:fld>
            <a:endParaRPr lang="en-IN"/>
          </a:p>
        </p:txBody>
      </p:sp>
    </p:spTree>
    <p:extLst>
      <p:ext uri="{BB962C8B-B14F-4D97-AF65-F5344CB8AC3E}">
        <p14:creationId xmlns:p14="http://schemas.microsoft.com/office/powerpoint/2010/main" val="3098880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4156AB76-92E5-4F7D-8D49-5777A10C04B0}" type="datetime1">
              <a:rPr lang="en-IN" smtClean="0"/>
              <a:t>07-06-2018</a:t>
            </a:fld>
            <a:endParaRPr lang="en-IN"/>
          </a:p>
        </p:txBody>
      </p:sp>
      <p:sp>
        <p:nvSpPr>
          <p:cNvPr id="6" name="Footer Placeholder 5"/>
          <p:cNvSpPr>
            <a:spLocks noGrp="1"/>
          </p:cNvSpPr>
          <p:nvPr>
            <p:ph type="ftr" sz="quarter" idx="11"/>
          </p:nvPr>
        </p:nvSpPr>
        <p:spPr/>
        <p:txBody>
          <a:bodyPr/>
          <a:lstStyle/>
          <a:p>
            <a:r>
              <a:rPr lang="en-US"/>
              <a:t>NBA SAR Tier II INDORE 8th June 2018</a:t>
            </a:r>
            <a:endParaRPr lang="en-IN"/>
          </a:p>
        </p:txBody>
      </p:sp>
      <p:sp>
        <p:nvSpPr>
          <p:cNvPr id="7" name="Slide Number Placeholder 6"/>
          <p:cNvSpPr>
            <a:spLocks noGrp="1"/>
          </p:cNvSpPr>
          <p:nvPr>
            <p:ph type="sldNum" sz="quarter" idx="12"/>
          </p:nvPr>
        </p:nvSpPr>
        <p:spPr/>
        <p:txBody>
          <a:bodyPr/>
          <a:lstStyle/>
          <a:p>
            <a:fld id="{422658B8-A02A-475D-9AE9-842168B0879B}" type="slidenum">
              <a:rPr lang="en-IN" smtClean="0"/>
              <a:t>‹#›</a:t>
            </a:fld>
            <a:endParaRPr lang="en-IN"/>
          </a:p>
        </p:txBody>
      </p:sp>
    </p:spTree>
    <p:extLst>
      <p:ext uri="{BB962C8B-B14F-4D97-AF65-F5344CB8AC3E}">
        <p14:creationId xmlns:p14="http://schemas.microsoft.com/office/powerpoint/2010/main" val="1931431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90F2E5B-7ADA-4A09-AF34-D8227A1E3A75}" type="datetime1">
              <a:rPr lang="en-IN" smtClean="0"/>
              <a:t>07-06-2018</a:t>
            </a:fld>
            <a:endParaRPr lang="en-IN"/>
          </a:p>
        </p:txBody>
      </p:sp>
      <p:sp>
        <p:nvSpPr>
          <p:cNvPr id="8" name="Footer Placeholder 7"/>
          <p:cNvSpPr>
            <a:spLocks noGrp="1"/>
          </p:cNvSpPr>
          <p:nvPr>
            <p:ph type="ftr" sz="quarter" idx="11"/>
          </p:nvPr>
        </p:nvSpPr>
        <p:spPr/>
        <p:txBody>
          <a:bodyPr/>
          <a:lstStyle/>
          <a:p>
            <a:r>
              <a:rPr lang="en-US"/>
              <a:t>NBA SAR Tier II INDORE 8th June 2018</a:t>
            </a:r>
            <a:endParaRPr lang="en-IN"/>
          </a:p>
        </p:txBody>
      </p:sp>
      <p:sp>
        <p:nvSpPr>
          <p:cNvPr id="9" name="Slide Number Placeholder 8"/>
          <p:cNvSpPr>
            <a:spLocks noGrp="1"/>
          </p:cNvSpPr>
          <p:nvPr>
            <p:ph type="sldNum" sz="quarter" idx="12"/>
          </p:nvPr>
        </p:nvSpPr>
        <p:spPr/>
        <p:txBody>
          <a:bodyPr/>
          <a:lstStyle/>
          <a:p>
            <a:fld id="{422658B8-A02A-475D-9AE9-842168B0879B}" type="slidenum">
              <a:rPr lang="en-IN" smtClean="0"/>
              <a:t>‹#›</a:t>
            </a:fld>
            <a:endParaRPr lang="en-IN"/>
          </a:p>
        </p:txBody>
      </p:sp>
    </p:spTree>
    <p:extLst>
      <p:ext uri="{BB962C8B-B14F-4D97-AF65-F5344CB8AC3E}">
        <p14:creationId xmlns:p14="http://schemas.microsoft.com/office/powerpoint/2010/main" val="766010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52074DB6-66BF-465C-9742-81FFB8B96C16}" type="datetime1">
              <a:rPr lang="en-IN" smtClean="0"/>
              <a:t>07-06-2018</a:t>
            </a:fld>
            <a:endParaRPr lang="en-IN"/>
          </a:p>
        </p:txBody>
      </p:sp>
      <p:sp>
        <p:nvSpPr>
          <p:cNvPr id="4" name="Footer Placeholder 3"/>
          <p:cNvSpPr>
            <a:spLocks noGrp="1"/>
          </p:cNvSpPr>
          <p:nvPr>
            <p:ph type="ftr" sz="quarter" idx="11"/>
          </p:nvPr>
        </p:nvSpPr>
        <p:spPr/>
        <p:txBody>
          <a:bodyPr/>
          <a:lstStyle/>
          <a:p>
            <a:r>
              <a:rPr lang="en-US"/>
              <a:t>NBA SAR Tier II INDORE 8th June 2018</a:t>
            </a:r>
            <a:endParaRPr lang="en-IN"/>
          </a:p>
        </p:txBody>
      </p:sp>
      <p:sp>
        <p:nvSpPr>
          <p:cNvPr id="5" name="Slide Number Placeholder 4"/>
          <p:cNvSpPr>
            <a:spLocks noGrp="1"/>
          </p:cNvSpPr>
          <p:nvPr>
            <p:ph type="sldNum" sz="quarter" idx="12"/>
          </p:nvPr>
        </p:nvSpPr>
        <p:spPr/>
        <p:txBody>
          <a:bodyPr/>
          <a:lstStyle/>
          <a:p>
            <a:fld id="{422658B8-A02A-475D-9AE9-842168B0879B}" type="slidenum">
              <a:rPr lang="en-IN" smtClean="0"/>
              <a:t>‹#›</a:t>
            </a:fld>
            <a:endParaRPr lang="en-IN"/>
          </a:p>
        </p:txBody>
      </p:sp>
    </p:spTree>
    <p:extLst>
      <p:ext uri="{BB962C8B-B14F-4D97-AF65-F5344CB8AC3E}">
        <p14:creationId xmlns:p14="http://schemas.microsoft.com/office/powerpoint/2010/main" val="1691333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C16C22-B881-45D3-BE58-F6AF8B6A8BFC}" type="datetime1">
              <a:rPr lang="en-IN" smtClean="0"/>
              <a:t>07-06-2018</a:t>
            </a:fld>
            <a:endParaRPr lang="en-IN"/>
          </a:p>
        </p:txBody>
      </p:sp>
      <p:sp>
        <p:nvSpPr>
          <p:cNvPr id="3" name="Footer Placeholder 2"/>
          <p:cNvSpPr>
            <a:spLocks noGrp="1"/>
          </p:cNvSpPr>
          <p:nvPr>
            <p:ph type="ftr" sz="quarter" idx="11"/>
          </p:nvPr>
        </p:nvSpPr>
        <p:spPr/>
        <p:txBody>
          <a:bodyPr/>
          <a:lstStyle/>
          <a:p>
            <a:r>
              <a:rPr lang="en-US"/>
              <a:t>NBA SAR Tier II INDORE 8th June 2018</a:t>
            </a:r>
            <a:endParaRPr lang="en-IN"/>
          </a:p>
        </p:txBody>
      </p:sp>
      <p:sp>
        <p:nvSpPr>
          <p:cNvPr id="4" name="Slide Number Placeholder 3"/>
          <p:cNvSpPr>
            <a:spLocks noGrp="1"/>
          </p:cNvSpPr>
          <p:nvPr>
            <p:ph type="sldNum" sz="quarter" idx="12"/>
          </p:nvPr>
        </p:nvSpPr>
        <p:spPr/>
        <p:txBody>
          <a:bodyPr/>
          <a:lstStyle/>
          <a:p>
            <a:fld id="{422658B8-A02A-475D-9AE9-842168B0879B}" type="slidenum">
              <a:rPr lang="en-IN" smtClean="0"/>
              <a:t>‹#›</a:t>
            </a:fld>
            <a:endParaRPr lang="en-IN"/>
          </a:p>
        </p:txBody>
      </p:sp>
    </p:spTree>
    <p:extLst>
      <p:ext uri="{BB962C8B-B14F-4D97-AF65-F5344CB8AC3E}">
        <p14:creationId xmlns:p14="http://schemas.microsoft.com/office/powerpoint/2010/main" val="1551035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2E1977-ED82-415C-A5C1-E0E63B11A5B6}" type="datetime1">
              <a:rPr lang="en-IN" smtClean="0"/>
              <a:t>07-06-2018</a:t>
            </a:fld>
            <a:endParaRPr lang="en-IN"/>
          </a:p>
        </p:txBody>
      </p:sp>
      <p:sp>
        <p:nvSpPr>
          <p:cNvPr id="6" name="Footer Placeholder 5"/>
          <p:cNvSpPr>
            <a:spLocks noGrp="1"/>
          </p:cNvSpPr>
          <p:nvPr>
            <p:ph type="ftr" sz="quarter" idx="11"/>
          </p:nvPr>
        </p:nvSpPr>
        <p:spPr/>
        <p:txBody>
          <a:bodyPr/>
          <a:lstStyle/>
          <a:p>
            <a:r>
              <a:rPr lang="en-US"/>
              <a:t>NBA SAR Tier II INDORE 8th June 2018</a:t>
            </a:r>
            <a:endParaRPr lang="en-IN"/>
          </a:p>
        </p:txBody>
      </p:sp>
      <p:sp>
        <p:nvSpPr>
          <p:cNvPr id="7" name="Slide Number Placeholder 6"/>
          <p:cNvSpPr>
            <a:spLocks noGrp="1"/>
          </p:cNvSpPr>
          <p:nvPr>
            <p:ph type="sldNum" sz="quarter" idx="12"/>
          </p:nvPr>
        </p:nvSpPr>
        <p:spPr/>
        <p:txBody>
          <a:bodyPr/>
          <a:lstStyle/>
          <a:p>
            <a:fld id="{422658B8-A02A-475D-9AE9-842168B0879B}" type="slidenum">
              <a:rPr lang="en-IN" smtClean="0"/>
              <a:t>‹#›</a:t>
            </a:fld>
            <a:endParaRPr lang="en-IN"/>
          </a:p>
        </p:txBody>
      </p:sp>
    </p:spTree>
    <p:extLst>
      <p:ext uri="{BB962C8B-B14F-4D97-AF65-F5344CB8AC3E}">
        <p14:creationId xmlns:p14="http://schemas.microsoft.com/office/powerpoint/2010/main" val="2424658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61895B-BA06-4C4E-BF03-F76C4560976F}" type="datetime1">
              <a:rPr lang="en-IN" smtClean="0"/>
              <a:t>07-06-2018</a:t>
            </a:fld>
            <a:endParaRPr lang="en-IN"/>
          </a:p>
        </p:txBody>
      </p:sp>
      <p:sp>
        <p:nvSpPr>
          <p:cNvPr id="6" name="Footer Placeholder 5"/>
          <p:cNvSpPr>
            <a:spLocks noGrp="1"/>
          </p:cNvSpPr>
          <p:nvPr>
            <p:ph type="ftr" sz="quarter" idx="11"/>
          </p:nvPr>
        </p:nvSpPr>
        <p:spPr/>
        <p:txBody>
          <a:bodyPr/>
          <a:lstStyle/>
          <a:p>
            <a:r>
              <a:rPr lang="en-US"/>
              <a:t>NBA SAR Tier II INDORE 8th June 2018</a:t>
            </a:r>
            <a:endParaRPr lang="en-IN"/>
          </a:p>
        </p:txBody>
      </p:sp>
      <p:sp>
        <p:nvSpPr>
          <p:cNvPr id="7" name="Slide Number Placeholder 6"/>
          <p:cNvSpPr>
            <a:spLocks noGrp="1"/>
          </p:cNvSpPr>
          <p:nvPr>
            <p:ph type="sldNum" sz="quarter" idx="12"/>
          </p:nvPr>
        </p:nvSpPr>
        <p:spPr/>
        <p:txBody>
          <a:bodyPr/>
          <a:lstStyle/>
          <a:p>
            <a:fld id="{422658B8-A02A-475D-9AE9-842168B0879B}" type="slidenum">
              <a:rPr lang="en-IN" smtClean="0"/>
              <a:t>‹#›</a:t>
            </a:fld>
            <a:endParaRPr lang="en-IN"/>
          </a:p>
        </p:txBody>
      </p:sp>
    </p:spTree>
    <p:extLst>
      <p:ext uri="{BB962C8B-B14F-4D97-AF65-F5344CB8AC3E}">
        <p14:creationId xmlns:p14="http://schemas.microsoft.com/office/powerpoint/2010/main" val="1298433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ED864A-C5D3-431D-86E0-5F914C1E6313}" type="datetime1">
              <a:rPr lang="en-IN" smtClean="0"/>
              <a:t>07-06-2018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NBA SAR Tier II INDORE 8th June 2018</a:t>
            </a: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2658B8-A02A-475D-9AE9-842168B0879B}" type="slidenum">
              <a:rPr lang="en-IN" smtClean="0"/>
              <a:t>‹#›</a:t>
            </a:fld>
            <a:endParaRPr lang="en-IN"/>
          </a:p>
        </p:txBody>
      </p:sp>
    </p:spTree>
    <p:extLst>
      <p:ext uri="{BB962C8B-B14F-4D97-AF65-F5344CB8AC3E}">
        <p14:creationId xmlns:p14="http://schemas.microsoft.com/office/powerpoint/2010/main" val="3728460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cstate="print">
            <a:extLst>
              <a:ext uri="{28A0092B-C50C-407E-A947-70E740481C1C}">
                <a14:useLocalDpi xmlns:a14="http://schemas.microsoft.com/office/drawing/2010/main" val="0"/>
              </a:ext>
            </a:extLst>
          </a:blip>
          <a:srcRect l="5172" t="7030" r="4926" b="5099"/>
          <a:stretch/>
        </p:blipFill>
        <p:spPr bwMode="auto">
          <a:xfrm>
            <a:off x="3059832" y="260648"/>
            <a:ext cx="2630805" cy="1671320"/>
          </a:xfrm>
          <a:prstGeom prst="rect">
            <a:avLst/>
          </a:prstGeom>
          <a:ln>
            <a:noFill/>
          </a:ln>
          <a:extLst>
            <a:ext uri="{53640926-AAD7-44D8-BBD7-CCE9431645EC}">
              <a14:shadowObscured xmlns:a14="http://schemas.microsoft.com/office/drawing/2010/main"/>
            </a:ext>
          </a:extLst>
        </p:spPr>
      </p:pic>
      <p:sp>
        <p:nvSpPr>
          <p:cNvPr id="5" name="Rectangle 4"/>
          <p:cNvSpPr/>
          <p:nvPr/>
        </p:nvSpPr>
        <p:spPr>
          <a:xfrm>
            <a:off x="611560" y="2898229"/>
            <a:ext cx="7920880" cy="1538883"/>
          </a:xfrm>
          <a:prstGeom prst="rect">
            <a:avLst/>
          </a:prstGeom>
        </p:spPr>
        <p:txBody>
          <a:bodyPr wrap="square">
            <a:spAutoFit/>
          </a:bodyPr>
          <a:lstStyle/>
          <a:p>
            <a:pPr algn="ctr"/>
            <a:r>
              <a:rPr lang="en-US" sz="2000" b="1" dirty="0"/>
              <a:t>SELF ASSESSMENT REPORT (SAR) FORMAT</a:t>
            </a:r>
            <a:endParaRPr lang="en-IN" sz="2000" b="1" dirty="0"/>
          </a:p>
          <a:p>
            <a:pPr algn="ctr"/>
            <a:r>
              <a:rPr lang="en-US" sz="2000" b="1" dirty="0"/>
              <a:t>UNDERGRADUATE ENGINEERING PROGRAMS (TIER-II) </a:t>
            </a:r>
            <a:endParaRPr lang="en-IN" sz="2000" b="1" dirty="0"/>
          </a:p>
          <a:p>
            <a:pPr algn="ctr"/>
            <a:endParaRPr lang="en-US" b="1" i="1" dirty="0"/>
          </a:p>
          <a:p>
            <a:pPr algn="ctr"/>
            <a:r>
              <a:rPr lang="en-US" b="1" i="1" dirty="0"/>
              <a:t>(Applicable for all the programs, except those granted full accreditation for 5 years as per Jan 2013 Manual)</a:t>
            </a:r>
            <a:endParaRPr lang="en-IN" dirty="0"/>
          </a:p>
        </p:txBody>
      </p:sp>
      <p:sp>
        <p:nvSpPr>
          <p:cNvPr id="3" name="Footer Placeholder 2">
            <a:extLst>
              <a:ext uri="{FF2B5EF4-FFF2-40B4-BE49-F238E27FC236}">
                <a16:creationId xmlns:a16="http://schemas.microsoft.com/office/drawing/2014/main" id="{13C72F5B-523B-4B9F-8E7C-7427F73EAE7B}"/>
              </a:ext>
            </a:extLst>
          </p:cNvPr>
          <p:cNvSpPr>
            <a:spLocks noGrp="1"/>
          </p:cNvSpPr>
          <p:nvPr>
            <p:ph type="ftr" sz="quarter" idx="11"/>
          </p:nvPr>
        </p:nvSpPr>
        <p:spPr/>
        <p:txBody>
          <a:bodyPr/>
          <a:lstStyle/>
          <a:p>
            <a:r>
              <a:rPr lang="en-US"/>
              <a:t>NBA SAR Tier II INDORE 8th June 2018</a:t>
            </a:r>
            <a:endParaRPr lang="en-IN"/>
          </a:p>
        </p:txBody>
      </p:sp>
      <p:sp>
        <p:nvSpPr>
          <p:cNvPr id="6" name="Slide Number Placeholder 5">
            <a:extLst>
              <a:ext uri="{FF2B5EF4-FFF2-40B4-BE49-F238E27FC236}">
                <a16:creationId xmlns:a16="http://schemas.microsoft.com/office/drawing/2014/main" id="{246DAA39-9982-4C0B-BF80-14910AD6B26B}"/>
              </a:ext>
            </a:extLst>
          </p:cNvPr>
          <p:cNvSpPr>
            <a:spLocks noGrp="1"/>
          </p:cNvSpPr>
          <p:nvPr>
            <p:ph type="sldNum" sz="quarter" idx="12"/>
          </p:nvPr>
        </p:nvSpPr>
        <p:spPr/>
        <p:txBody>
          <a:bodyPr/>
          <a:lstStyle/>
          <a:p>
            <a:fld id="{422658B8-A02A-475D-9AE9-842168B0879B}" type="slidenum">
              <a:rPr lang="en-IN" smtClean="0"/>
              <a:t>1</a:t>
            </a:fld>
            <a:endParaRPr lang="en-IN"/>
          </a:p>
        </p:txBody>
      </p:sp>
    </p:spTree>
    <p:extLst>
      <p:ext uri="{BB962C8B-B14F-4D97-AF65-F5344CB8AC3E}">
        <p14:creationId xmlns:p14="http://schemas.microsoft.com/office/powerpoint/2010/main" val="1529326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404664"/>
            <a:ext cx="8424936" cy="923330"/>
          </a:xfrm>
          <a:prstGeom prst="rect">
            <a:avLst/>
          </a:prstGeom>
        </p:spPr>
        <p:txBody>
          <a:bodyPr wrap="square">
            <a:spAutoFit/>
          </a:bodyPr>
          <a:lstStyle/>
          <a:p>
            <a:r>
              <a:rPr lang="en-US" b="1" dirty="0"/>
              <a:t>9. Total number of employees</a:t>
            </a:r>
            <a:r>
              <a:rPr lang="en-US" dirty="0"/>
              <a:t>:</a:t>
            </a:r>
            <a:endParaRPr lang="en-IN" dirty="0"/>
          </a:p>
          <a:p>
            <a:r>
              <a:rPr lang="en-US" dirty="0"/>
              <a:t>	</a:t>
            </a:r>
            <a:endParaRPr lang="en-IN" dirty="0"/>
          </a:p>
          <a:p>
            <a:r>
              <a:rPr lang="en-US" b="1" dirty="0"/>
              <a:t>A. Regular Employees (Faculty and Staff):</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4245656842"/>
              </p:ext>
            </p:extLst>
          </p:nvPr>
        </p:nvGraphicFramePr>
        <p:xfrm>
          <a:off x="467544" y="1484784"/>
          <a:ext cx="8136901" cy="2066611"/>
        </p:xfrm>
        <a:graphic>
          <a:graphicData uri="http://schemas.openxmlformats.org/drawingml/2006/table">
            <a:tbl>
              <a:tblPr firstRow="1" firstCol="1" bandRow="1">
                <a:tableStyleId>{5C22544A-7EE6-4342-B048-85BDC9FD1C3A}</a:tableStyleId>
              </a:tblPr>
              <a:tblGrid>
                <a:gridCol w="2333608">
                  <a:extLst>
                    <a:ext uri="{9D8B030D-6E8A-4147-A177-3AD203B41FA5}">
                      <a16:colId xmlns:a16="http://schemas.microsoft.com/office/drawing/2014/main" val="20000"/>
                    </a:ext>
                  </a:extLst>
                </a:gridCol>
                <a:gridCol w="845361">
                  <a:extLst>
                    <a:ext uri="{9D8B030D-6E8A-4147-A177-3AD203B41FA5}">
                      <a16:colId xmlns:a16="http://schemas.microsoft.com/office/drawing/2014/main" val="20001"/>
                    </a:ext>
                  </a:extLst>
                </a:gridCol>
                <a:gridCol w="845361">
                  <a:extLst>
                    <a:ext uri="{9D8B030D-6E8A-4147-A177-3AD203B41FA5}">
                      <a16:colId xmlns:a16="http://schemas.microsoft.com/office/drawing/2014/main" val="20002"/>
                    </a:ext>
                  </a:extLst>
                </a:gridCol>
                <a:gridCol w="779970">
                  <a:extLst>
                    <a:ext uri="{9D8B030D-6E8A-4147-A177-3AD203B41FA5}">
                      <a16:colId xmlns:a16="http://schemas.microsoft.com/office/drawing/2014/main" val="20003"/>
                    </a:ext>
                  </a:extLst>
                </a:gridCol>
                <a:gridCol w="779970">
                  <a:extLst>
                    <a:ext uri="{9D8B030D-6E8A-4147-A177-3AD203B41FA5}">
                      <a16:colId xmlns:a16="http://schemas.microsoft.com/office/drawing/2014/main" val="20004"/>
                    </a:ext>
                  </a:extLst>
                </a:gridCol>
                <a:gridCol w="850877">
                  <a:extLst>
                    <a:ext uri="{9D8B030D-6E8A-4147-A177-3AD203B41FA5}">
                      <a16:colId xmlns:a16="http://schemas.microsoft.com/office/drawing/2014/main" val="20005"/>
                    </a:ext>
                  </a:extLst>
                </a:gridCol>
                <a:gridCol w="850877">
                  <a:extLst>
                    <a:ext uri="{9D8B030D-6E8A-4147-A177-3AD203B41FA5}">
                      <a16:colId xmlns:a16="http://schemas.microsoft.com/office/drawing/2014/main" val="20006"/>
                    </a:ext>
                  </a:extLst>
                </a:gridCol>
                <a:gridCol w="850877">
                  <a:extLst>
                    <a:ext uri="{9D8B030D-6E8A-4147-A177-3AD203B41FA5}">
                      <a16:colId xmlns:a16="http://schemas.microsoft.com/office/drawing/2014/main" val="20007"/>
                    </a:ext>
                  </a:extLst>
                </a:gridCol>
              </a:tblGrid>
              <a:tr h="190425">
                <a:tc rowSpan="2">
                  <a:txBody>
                    <a:bodyPr/>
                    <a:lstStyle/>
                    <a:p>
                      <a:pPr algn="ctr">
                        <a:lnSpc>
                          <a:spcPct val="115000"/>
                        </a:lnSpc>
                        <a:spcAft>
                          <a:spcPts val="0"/>
                        </a:spcAft>
                      </a:pPr>
                      <a:r>
                        <a:rPr lang="en-US" sz="1200" b="0" dirty="0">
                          <a:solidFill>
                            <a:sysClr val="windowText" lastClr="000000"/>
                          </a:solidFill>
                          <a:effectLst/>
                        </a:rPr>
                        <a:t>Items</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15000"/>
                        </a:lnSpc>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15000"/>
                        </a:lnSpc>
                        <a:spcAft>
                          <a:spcPts val="0"/>
                        </a:spcAft>
                      </a:pPr>
                      <a:r>
                        <a:rPr lang="en-US" sz="1200" b="0">
                          <a:solidFill>
                            <a:sysClr val="windowText" lastClr="000000"/>
                          </a:solidFill>
                          <a:effectLst/>
                        </a:rPr>
                        <a:t>CAY</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gridSpan="2">
                  <a:txBody>
                    <a:bodyPr/>
                    <a:lstStyle/>
                    <a:p>
                      <a:pPr algn="ctr">
                        <a:lnSpc>
                          <a:spcPct val="115000"/>
                        </a:lnSpc>
                        <a:spcAft>
                          <a:spcPts val="0"/>
                        </a:spcAft>
                      </a:pPr>
                      <a:r>
                        <a:rPr lang="en-US" sz="1200" b="0">
                          <a:solidFill>
                            <a:sysClr val="windowText" lastClr="000000"/>
                          </a:solidFill>
                          <a:effectLst/>
                        </a:rPr>
                        <a:t>CAYm1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gridSpan="2">
                  <a:txBody>
                    <a:bodyPr/>
                    <a:lstStyle/>
                    <a:p>
                      <a:pPr algn="ctr">
                        <a:lnSpc>
                          <a:spcPct val="115000"/>
                        </a:lnSpc>
                        <a:spcAft>
                          <a:spcPts val="0"/>
                        </a:spcAft>
                      </a:pPr>
                      <a:r>
                        <a:rPr lang="en-US" sz="1200" b="0">
                          <a:solidFill>
                            <a:sysClr val="windowText" lastClr="000000"/>
                          </a:solidFill>
                          <a:effectLst/>
                        </a:rPr>
                        <a:t>CAYm2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extLst>
                  <a:ext uri="{0D108BD9-81ED-4DB2-BD59-A6C34878D82A}">
                    <a16:rowId xmlns:a16="http://schemas.microsoft.com/office/drawing/2014/main" val="10000"/>
                  </a:ext>
                </a:extLst>
              </a:tr>
              <a:tr h="190425">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US" sz="1200" b="0">
                          <a:solidFill>
                            <a:sysClr val="windowText" lastClr="000000"/>
                          </a:solidFill>
                          <a:effectLst/>
                        </a:rPr>
                        <a:t>Min</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Max</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Min</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Max</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Min</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Max</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0425">
                <a:tc rowSpan="2">
                  <a:txBody>
                    <a:bodyPr/>
                    <a:lstStyle/>
                    <a:p>
                      <a:pPr algn="ctr">
                        <a:lnSpc>
                          <a:spcPct val="115000"/>
                        </a:lnSpc>
                        <a:spcBef>
                          <a:spcPts val="600"/>
                        </a:spcBef>
                        <a:spcAft>
                          <a:spcPts val="0"/>
                        </a:spcAft>
                      </a:pPr>
                      <a:r>
                        <a:rPr lang="en-US" sz="1200" b="0" dirty="0">
                          <a:solidFill>
                            <a:sysClr val="windowText" lastClr="000000"/>
                          </a:solidFill>
                          <a:effectLst/>
                        </a:rPr>
                        <a:t>Faculty in Engineering</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0425">
                <a:tc vMerge="1">
                  <a:txBody>
                    <a:bodyPr/>
                    <a:lstStyle/>
                    <a:p>
                      <a:endParaRPr lang="en-IN"/>
                    </a:p>
                  </a:txBody>
                  <a:tcPr/>
                </a:tc>
                <a:tc>
                  <a:txBody>
                    <a:bodyPr/>
                    <a:lstStyle/>
                    <a:p>
                      <a:pPr algn="ctr">
                        <a:lnSpc>
                          <a:spcPct val="115000"/>
                        </a:lnSpc>
                        <a:spcAft>
                          <a:spcPts val="0"/>
                        </a:spcAft>
                      </a:pPr>
                      <a:r>
                        <a:rPr lang="en-US" sz="1200" b="0">
                          <a:solidFill>
                            <a:sysClr val="windowText" lastClr="000000"/>
                          </a:solidFill>
                          <a:effectLst/>
                        </a:rPr>
                        <a:t>F</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90425">
                <a:tc rowSpan="2">
                  <a:txBody>
                    <a:bodyPr/>
                    <a:lstStyle/>
                    <a:p>
                      <a:pPr algn="ctr">
                        <a:lnSpc>
                          <a:spcPct val="115000"/>
                        </a:lnSpc>
                        <a:spcBef>
                          <a:spcPts val="600"/>
                        </a:spcBef>
                        <a:spcAft>
                          <a:spcPts val="0"/>
                        </a:spcAft>
                      </a:pPr>
                      <a:r>
                        <a:rPr lang="en-US" sz="1200" b="0" dirty="0">
                          <a:solidFill>
                            <a:sysClr val="windowText" lastClr="000000"/>
                          </a:solidFill>
                          <a:effectLst/>
                        </a:rPr>
                        <a:t>Faculty in </a:t>
                      </a:r>
                      <a:r>
                        <a:rPr lang="en-US" sz="1200" b="0" dirty="0" err="1">
                          <a:solidFill>
                            <a:sysClr val="windowText" lastClr="000000"/>
                          </a:solidFill>
                          <a:effectLst/>
                        </a:rPr>
                        <a:t>Maths</a:t>
                      </a:r>
                      <a:r>
                        <a:rPr lang="en-US" sz="1200" b="0" dirty="0">
                          <a:solidFill>
                            <a:sysClr val="windowText" lastClr="000000"/>
                          </a:solidFill>
                          <a:effectLst/>
                        </a:rPr>
                        <a:t>, Science &amp;Humanities teaching in engineering Programs</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23208">
                <a:tc vMerge="1">
                  <a:txBody>
                    <a:bodyPr/>
                    <a:lstStyle/>
                    <a:p>
                      <a:endParaRPr lang="en-IN"/>
                    </a:p>
                  </a:txBody>
                  <a:tcPr/>
                </a:tc>
                <a:tc>
                  <a:txBody>
                    <a:bodyPr/>
                    <a:lstStyle/>
                    <a:p>
                      <a:pPr algn="ctr">
                        <a:lnSpc>
                          <a:spcPct val="115000"/>
                        </a:lnSpc>
                        <a:spcAft>
                          <a:spcPts val="0"/>
                        </a:spcAft>
                      </a:pPr>
                      <a:r>
                        <a:rPr lang="en-US" sz="1200" b="0">
                          <a:solidFill>
                            <a:sysClr val="windowText" lastClr="000000"/>
                          </a:solidFill>
                          <a:effectLst/>
                        </a:rPr>
                        <a:t>F</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90425">
                <a:tc rowSpan="2">
                  <a:txBody>
                    <a:bodyPr/>
                    <a:lstStyle/>
                    <a:p>
                      <a:pPr algn="ctr">
                        <a:lnSpc>
                          <a:spcPct val="115000"/>
                        </a:lnSpc>
                        <a:spcBef>
                          <a:spcPts val="600"/>
                        </a:spcBef>
                        <a:spcAft>
                          <a:spcPts val="0"/>
                        </a:spcAft>
                      </a:pPr>
                      <a:r>
                        <a:rPr lang="en-US" sz="1200" b="0" dirty="0">
                          <a:solidFill>
                            <a:sysClr val="windowText" lastClr="000000"/>
                          </a:solidFill>
                          <a:effectLst/>
                        </a:rPr>
                        <a:t>Non-teaching staff</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90425">
                <a:tc vMerge="1">
                  <a:txBody>
                    <a:bodyPr/>
                    <a:lstStyle/>
                    <a:p>
                      <a:endParaRPr lang="en-IN"/>
                    </a:p>
                  </a:txBody>
                  <a:tcPr/>
                </a:tc>
                <a:tc>
                  <a:txBody>
                    <a:bodyPr/>
                    <a:lstStyle/>
                    <a:p>
                      <a:pPr algn="ctr">
                        <a:lnSpc>
                          <a:spcPct val="115000"/>
                        </a:lnSpc>
                        <a:spcAft>
                          <a:spcPts val="0"/>
                        </a:spcAft>
                      </a:pPr>
                      <a:r>
                        <a:rPr lang="en-US" sz="1200" b="0" dirty="0">
                          <a:solidFill>
                            <a:sysClr val="windowText" lastClr="000000"/>
                          </a:solidFill>
                          <a:effectLst/>
                        </a:rPr>
                        <a:t>F</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6" name="Rectangle 5"/>
          <p:cNvSpPr/>
          <p:nvPr/>
        </p:nvSpPr>
        <p:spPr>
          <a:xfrm>
            <a:off x="490810" y="3770027"/>
            <a:ext cx="8257654" cy="369332"/>
          </a:xfrm>
          <a:prstGeom prst="rect">
            <a:avLst/>
          </a:prstGeom>
        </p:spPr>
        <p:txBody>
          <a:bodyPr wrap="square">
            <a:spAutoFit/>
          </a:bodyPr>
          <a:lstStyle/>
          <a:p>
            <a:r>
              <a:rPr lang="en-US" b="1" dirty="0"/>
              <a:t>B. Contractual Staff Employees (Faculty and Staff):</a:t>
            </a:r>
            <a:r>
              <a:rPr lang="en-US" dirty="0"/>
              <a:t> (Not covered in Table A):</a:t>
            </a:r>
            <a:endParaRPr lang="en-IN" dirty="0"/>
          </a:p>
        </p:txBody>
      </p:sp>
      <p:graphicFrame>
        <p:nvGraphicFramePr>
          <p:cNvPr id="7" name="Table 6"/>
          <p:cNvGraphicFramePr>
            <a:graphicFrameLocks noGrp="1"/>
          </p:cNvGraphicFramePr>
          <p:nvPr>
            <p:extLst>
              <p:ext uri="{D42A27DB-BD31-4B8C-83A1-F6EECF244321}">
                <p14:modId xmlns:p14="http://schemas.microsoft.com/office/powerpoint/2010/main" val="2705585924"/>
              </p:ext>
            </p:extLst>
          </p:nvPr>
        </p:nvGraphicFramePr>
        <p:xfrm>
          <a:off x="551186" y="4164211"/>
          <a:ext cx="8136901" cy="2066611"/>
        </p:xfrm>
        <a:graphic>
          <a:graphicData uri="http://schemas.openxmlformats.org/drawingml/2006/table">
            <a:tbl>
              <a:tblPr firstRow="1" firstCol="1" bandRow="1">
                <a:tableStyleId>{5C22544A-7EE6-4342-B048-85BDC9FD1C3A}</a:tableStyleId>
              </a:tblPr>
              <a:tblGrid>
                <a:gridCol w="2333608">
                  <a:extLst>
                    <a:ext uri="{9D8B030D-6E8A-4147-A177-3AD203B41FA5}">
                      <a16:colId xmlns:a16="http://schemas.microsoft.com/office/drawing/2014/main" val="20000"/>
                    </a:ext>
                  </a:extLst>
                </a:gridCol>
                <a:gridCol w="845361">
                  <a:extLst>
                    <a:ext uri="{9D8B030D-6E8A-4147-A177-3AD203B41FA5}">
                      <a16:colId xmlns:a16="http://schemas.microsoft.com/office/drawing/2014/main" val="20001"/>
                    </a:ext>
                  </a:extLst>
                </a:gridCol>
                <a:gridCol w="845361">
                  <a:extLst>
                    <a:ext uri="{9D8B030D-6E8A-4147-A177-3AD203B41FA5}">
                      <a16:colId xmlns:a16="http://schemas.microsoft.com/office/drawing/2014/main" val="20002"/>
                    </a:ext>
                  </a:extLst>
                </a:gridCol>
                <a:gridCol w="779970">
                  <a:extLst>
                    <a:ext uri="{9D8B030D-6E8A-4147-A177-3AD203B41FA5}">
                      <a16:colId xmlns:a16="http://schemas.microsoft.com/office/drawing/2014/main" val="20003"/>
                    </a:ext>
                  </a:extLst>
                </a:gridCol>
                <a:gridCol w="779970">
                  <a:extLst>
                    <a:ext uri="{9D8B030D-6E8A-4147-A177-3AD203B41FA5}">
                      <a16:colId xmlns:a16="http://schemas.microsoft.com/office/drawing/2014/main" val="20004"/>
                    </a:ext>
                  </a:extLst>
                </a:gridCol>
                <a:gridCol w="850877">
                  <a:extLst>
                    <a:ext uri="{9D8B030D-6E8A-4147-A177-3AD203B41FA5}">
                      <a16:colId xmlns:a16="http://schemas.microsoft.com/office/drawing/2014/main" val="20005"/>
                    </a:ext>
                  </a:extLst>
                </a:gridCol>
                <a:gridCol w="850877">
                  <a:extLst>
                    <a:ext uri="{9D8B030D-6E8A-4147-A177-3AD203B41FA5}">
                      <a16:colId xmlns:a16="http://schemas.microsoft.com/office/drawing/2014/main" val="20006"/>
                    </a:ext>
                  </a:extLst>
                </a:gridCol>
                <a:gridCol w="850877">
                  <a:extLst>
                    <a:ext uri="{9D8B030D-6E8A-4147-A177-3AD203B41FA5}">
                      <a16:colId xmlns:a16="http://schemas.microsoft.com/office/drawing/2014/main" val="20007"/>
                    </a:ext>
                  </a:extLst>
                </a:gridCol>
              </a:tblGrid>
              <a:tr h="190425">
                <a:tc rowSpan="2">
                  <a:txBody>
                    <a:bodyPr/>
                    <a:lstStyle/>
                    <a:p>
                      <a:pPr algn="ctr">
                        <a:lnSpc>
                          <a:spcPct val="115000"/>
                        </a:lnSpc>
                        <a:spcAft>
                          <a:spcPts val="0"/>
                        </a:spcAft>
                      </a:pPr>
                      <a:r>
                        <a:rPr lang="en-US" sz="1200" b="0" dirty="0">
                          <a:solidFill>
                            <a:sysClr val="windowText" lastClr="000000"/>
                          </a:solidFill>
                          <a:effectLst/>
                        </a:rPr>
                        <a:t>Items</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lnSpc>
                          <a:spcPct val="115000"/>
                        </a:lnSpc>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15000"/>
                        </a:lnSpc>
                        <a:spcAft>
                          <a:spcPts val="0"/>
                        </a:spcAft>
                      </a:pPr>
                      <a:r>
                        <a:rPr lang="en-US" sz="1200" b="0">
                          <a:solidFill>
                            <a:sysClr val="windowText" lastClr="000000"/>
                          </a:solidFill>
                          <a:effectLst/>
                        </a:rPr>
                        <a:t>CAY</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gridSpan="2">
                  <a:txBody>
                    <a:bodyPr/>
                    <a:lstStyle/>
                    <a:p>
                      <a:pPr algn="ctr">
                        <a:lnSpc>
                          <a:spcPct val="115000"/>
                        </a:lnSpc>
                        <a:spcAft>
                          <a:spcPts val="0"/>
                        </a:spcAft>
                      </a:pPr>
                      <a:r>
                        <a:rPr lang="en-US" sz="1200" b="0">
                          <a:solidFill>
                            <a:sysClr val="windowText" lastClr="000000"/>
                          </a:solidFill>
                          <a:effectLst/>
                        </a:rPr>
                        <a:t>CAYm1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gridSpan="2">
                  <a:txBody>
                    <a:bodyPr/>
                    <a:lstStyle/>
                    <a:p>
                      <a:pPr algn="ctr">
                        <a:lnSpc>
                          <a:spcPct val="115000"/>
                        </a:lnSpc>
                        <a:spcAft>
                          <a:spcPts val="0"/>
                        </a:spcAft>
                      </a:pPr>
                      <a:r>
                        <a:rPr lang="en-US" sz="1200" b="0">
                          <a:solidFill>
                            <a:sysClr val="windowText" lastClr="000000"/>
                          </a:solidFill>
                          <a:effectLst/>
                        </a:rPr>
                        <a:t>CAYm2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extLst>
                  <a:ext uri="{0D108BD9-81ED-4DB2-BD59-A6C34878D82A}">
                    <a16:rowId xmlns:a16="http://schemas.microsoft.com/office/drawing/2014/main" val="10000"/>
                  </a:ext>
                </a:extLst>
              </a:tr>
              <a:tr h="190425">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US" sz="1200" b="0">
                          <a:solidFill>
                            <a:sysClr val="windowText" lastClr="000000"/>
                          </a:solidFill>
                          <a:effectLst/>
                        </a:rPr>
                        <a:t>Min</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Max</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Min</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Max</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Min</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Max</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0425">
                <a:tc rowSpan="2">
                  <a:txBody>
                    <a:bodyPr/>
                    <a:lstStyle/>
                    <a:p>
                      <a:pPr algn="ctr">
                        <a:lnSpc>
                          <a:spcPct val="115000"/>
                        </a:lnSpc>
                        <a:spcBef>
                          <a:spcPts val="600"/>
                        </a:spcBef>
                        <a:spcAft>
                          <a:spcPts val="0"/>
                        </a:spcAft>
                      </a:pPr>
                      <a:r>
                        <a:rPr lang="en-US" sz="1200" b="0" dirty="0">
                          <a:solidFill>
                            <a:sysClr val="windowText" lastClr="000000"/>
                          </a:solidFill>
                          <a:effectLst/>
                        </a:rPr>
                        <a:t>Faculty in Engineering</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0425">
                <a:tc vMerge="1">
                  <a:txBody>
                    <a:bodyPr/>
                    <a:lstStyle/>
                    <a:p>
                      <a:endParaRPr lang="en-IN"/>
                    </a:p>
                  </a:txBody>
                  <a:tcPr/>
                </a:tc>
                <a:tc>
                  <a:txBody>
                    <a:bodyPr/>
                    <a:lstStyle/>
                    <a:p>
                      <a:pPr algn="ctr">
                        <a:lnSpc>
                          <a:spcPct val="115000"/>
                        </a:lnSpc>
                        <a:spcAft>
                          <a:spcPts val="0"/>
                        </a:spcAft>
                      </a:pPr>
                      <a:r>
                        <a:rPr lang="en-US" sz="1200" b="0">
                          <a:solidFill>
                            <a:sysClr val="windowText" lastClr="000000"/>
                          </a:solidFill>
                          <a:effectLst/>
                        </a:rPr>
                        <a:t>F</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90425">
                <a:tc rowSpan="2">
                  <a:txBody>
                    <a:bodyPr/>
                    <a:lstStyle/>
                    <a:p>
                      <a:pPr algn="ctr">
                        <a:lnSpc>
                          <a:spcPct val="115000"/>
                        </a:lnSpc>
                        <a:spcBef>
                          <a:spcPts val="600"/>
                        </a:spcBef>
                        <a:spcAft>
                          <a:spcPts val="0"/>
                        </a:spcAft>
                      </a:pPr>
                      <a:r>
                        <a:rPr lang="en-US" sz="1200" b="0" dirty="0">
                          <a:solidFill>
                            <a:sysClr val="windowText" lastClr="000000"/>
                          </a:solidFill>
                          <a:effectLst/>
                        </a:rPr>
                        <a:t>Faculty in </a:t>
                      </a:r>
                      <a:r>
                        <a:rPr lang="en-US" sz="1200" b="0" dirty="0" err="1">
                          <a:solidFill>
                            <a:sysClr val="windowText" lastClr="000000"/>
                          </a:solidFill>
                          <a:effectLst/>
                        </a:rPr>
                        <a:t>Maths</a:t>
                      </a:r>
                      <a:r>
                        <a:rPr lang="en-US" sz="1200" b="0" dirty="0">
                          <a:solidFill>
                            <a:sysClr val="windowText" lastClr="000000"/>
                          </a:solidFill>
                          <a:effectLst/>
                        </a:rPr>
                        <a:t>, Science &amp;Humanities teaching in engineering Programs</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23208">
                <a:tc vMerge="1">
                  <a:txBody>
                    <a:bodyPr/>
                    <a:lstStyle/>
                    <a:p>
                      <a:endParaRPr lang="en-IN"/>
                    </a:p>
                  </a:txBody>
                  <a:tcPr/>
                </a:tc>
                <a:tc>
                  <a:txBody>
                    <a:bodyPr/>
                    <a:lstStyle/>
                    <a:p>
                      <a:pPr algn="ctr">
                        <a:lnSpc>
                          <a:spcPct val="115000"/>
                        </a:lnSpc>
                        <a:spcAft>
                          <a:spcPts val="0"/>
                        </a:spcAft>
                      </a:pPr>
                      <a:r>
                        <a:rPr lang="en-US" sz="1200" b="0">
                          <a:solidFill>
                            <a:sysClr val="windowText" lastClr="000000"/>
                          </a:solidFill>
                          <a:effectLst/>
                        </a:rPr>
                        <a:t>F</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90425">
                <a:tc rowSpan="2">
                  <a:txBody>
                    <a:bodyPr/>
                    <a:lstStyle/>
                    <a:p>
                      <a:pPr algn="ctr">
                        <a:lnSpc>
                          <a:spcPct val="115000"/>
                        </a:lnSpc>
                        <a:spcBef>
                          <a:spcPts val="600"/>
                        </a:spcBef>
                        <a:spcAft>
                          <a:spcPts val="0"/>
                        </a:spcAft>
                      </a:pPr>
                      <a:r>
                        <a:rPr lang="en-US" sz="1200" b="0" dirty="0">
                          <a:solidFill>
                            <a:sysClr val="windowText" lastClr="000000"/>
                          </a:solidFill>
                          <a:effectLst/>
                        </a:rPr>
                        <a:t>Non-teaching staff</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0"/>
                        </a:spcAft>
                      </a:pPr>
                      <a:r>
                        <a:rPr lang="en-US" sz="1200" b="0">
                          <a:solidFill>
                            <a:sysClr val="windowText" lastClr="000000"/>
                          </a:solidFill>
                          <a:effectLst/>
                        </a:rPr>
                        <a:t>M</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90425">
                <a:tc vMerge="1">
                  <a:txBody>
                    <a:bodyPr/>
                    <a:lstStyle/>
                    <a:p>
                      <a:endParaRPr lang="en-IN"/>
                    </a:p>
                  </a:txBody>
                  <a:tcPr/>
                </a:tc>
                <a:tc>
                  <a:txBody>
                    <a:bodyPr/>
                    <a:lstStyle/>
                    <a:p>
                      <a:pPr algn="ctr">
                        <a:lnSpc>
                          <a:spcPct val="115000"/>
                        </a:lnSpc>
                        <a:spcAft>
                          <a:spcPts val="0"/>
                        </a:spcAft>
                      </a:pPr>
                      <a:r>
                        <a:rPr lang="en-US" sz="1200" b="0" dirty="0">
                          <a:solidFill>
                            <a:sysClr val="windowText" lastClr="000000"/>
                          </a:solidFill>
                          <a:effectLst/>
                        </a:rPr>
                        <a:t>F</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15000"/>
                        </a:lnSpc>
                        <a:spcBef>
                          <a:spcPts val="600"/>
                        </a:spcBef>
                        <a:spcAft>
                          <a:spcPts val="0"/>
                        </a:spcAft>
                      </a:pPr>
                      <a:r>
                        <a:rPr lang="en-US" sz="1200" b="0">
                          <a:solidFill>
                            <a:sysClr val="windowText" lastClr="000000"/>
                          </a:solidFill>
                          <a:effectLst/>
                        </a:rPr>
                        <a:t> </a:t>
                      </a:r>
                      <a:endParaRPr lang="en-IN" sz="1200" b="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dirty="0">
                          <a:solidFill>
                            <a:sysClr val="windowText" lastClr="000000"/>
                          </a:solidFill>
                          <a:effectLst/>
                        </a:rPr>
                        <a:t> </a:t>
                      </a:r>
                      <a:endParaRPr lang="en-IN" sz="1200" b="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684C0CFC-49A8-4587-8D6E-3AD780CA0E0A}"/>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E2234834-895A-4554-AAD7-1181D7F55AA8}"/>
              </a:ext>
            </a:extLst>
          </p:cNvPr>
          <p:cNvSpPr>
            <a:spLocks noGrp="1"/>
          </p:cNvSpPr>
          <p:nvPr>
            <p:ph type="sldNum" sz="quarter" idx="12"/>
          </p:nvPr>
        </p:nvSpPr>
        <p:spPr/>
        <p:txBody>
          <a:bodyPr/>
          <a:lstStyle/>
          <a:p>
            <a:fld id="{422658B8-A02A-475D-9AE9-842168B0879B}" type="slidenum">
              <a:rPr lang="en-IN" smtClean="0"/>
              <a:t>10</a:t>
            </a:fld>
            <a:endParaRPr lang="en-IN"/>
          </a:p>
        </p:txBody>
      </p:sp>
    </p:spTree>
    <p:extLst>
      <p:ext uri="{BB962C8B-B14F-4D97-AF65-F5344CB8AC3E}">
        <p14:creationId xmlns:p14="http://schemas.microsoft.com/office/powerpoint/2010/main" val="214259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332656"/>
            <a:ext cx="8352928" cy="3139321"/>
          </a:xfrm>
          <a:prstGeom prst="rect">
            <a:avLst/>
          </a:prstGeom>
        </p:spPr>
        <p:txBody>
          <a:bodyPr wrap="square">
            <a:spAutoFit/>
          </a:bodyPr>
          <a:lstStyle/>
          <a:p>
            <a:r>
              <a:rPr lang="en-IN" dirty="0"/>
              <a:t> </a:t>
            </a:r>
            <a:r>
              <a:rPr lang="en-US" b="1" i="1" dirty="0"/>
              <a:t>Note: </a:t>
            </a:r>
            <a:r>
              <a:rPr lang="en-US" dirty="0"/>
              <a:t>Minimum 75% should be Regular/Full Time faculty and the remaining </a:t>
            </a:r>
            <a:r>
              <a:rPr lang="en-US" strike="sngStrike" dirty="0"/>
              <a:t>shall</a:t>
            </a:r>
            <a:r>
              <a:rPr lang="en-US" dirty="0"/>
              <a:t>  may be Contractual Faculty as per AICTE norms and standards.</a:t>
            </a:r>
            <a:endParaRPr lang="en-IN" dirty="0"/>
          </a:p>
          <a:p>
            <a:r>
              <a:rPr lang="en-US" dirty="0"/>
              <a:t> </a:t>
            </a:r>
            <a:endParaRPr lang="en-IN" dirty="0"/>
          </a:p>
          <a:p>
            <a:r>
              <a:rPr lang="en-US" dirty="0"/>
              <a:t>The contractual faculty (doing away with the terminology of visiting/adjunct faculty, whatsoever) who have taught for 2 consecutive semesters in the corresponding academic year on full time basis shall be considered for the purpose of calculation in the Student Faculty Ratio.</a:t>
            </a:r>
            <a:endParaRPr lang="en-IN" dirty="0"/>
          </a:p>
          <a:p>
            <a:r>
              <a:rPr lang="en-US" i="1" dirty="0"/>
              <a:t> </a:t>
            </a:r>
            <a:endParaRPr lang="en-IN" dirty="0"/>
          </a:p>
          <a:p>
            <a:r>
              <a:rPr lang="en-US" b="1" dirty="0"/>
              <a:t>CAY – </a:t>
            </a:r>
            <a:r>
              <a:rPr lang="en-US" dirty="0"/>
              <a:t>Current Academic Year </a:t>
            </a:r>
            <a:endParaRPr lang="en-IN" dirty="0"/>
          </a:p>
          <a:p>
            <a:r>
              <a:rPr lang="en-US" b="1" dirty="0"/>
              <a:t>CAYm1-</a:t>
            </a:r>
            <a:r>
              <a:rPr lang="en-US" dirty="0"/>
              <a:t> Current Academic Year minus1= Current Assessment Year </a:t>
            </a:r>
            <a:endParaRPr lang="en-IN" dirty="0"/>
          </a:p>
          <a:p>
            <a:r>
              <a:rPr lang="en-US" b="1" dirty="0"/>
              <a:t>CAYm2 - </a:t>
            </a:r>
            <a:r>
              <a:rPr lang="en-US" dirty="0"/>
              <a:t>Current Academic Year minus2=Current Assessment Year minus 1 </a:t>
            </a:r>
            <a:endParaRPr lang="en-IN" dirty="0"/>
          </a:p>
        </p:txBody>
      </p:sp>
      <p:sp>
        <p:nvSpPr>
          <p:cNvPr id="5" name="Rectangle 4"/>
          <p:cNvSpPr/>
          <p:nvPr/>
        </p:nvSpPr>
        <p:spPr>
          <a:xfrm>
            <a:off x="572199" y="3573016"/>
            <a:ext cx="8032249" cy="369332"/>
          </a:xfrm>
          <a:prstGeom prst="rect">
            <a:avLst/>
          </a:prstGeom>
        </p:spPr>
        <p:txBody>
          <a:bodyPr wrap="square">
            <a:spAutoFit/>
          </a:bodyPr>
          <a:lstStyle/>
          <a:p>
            <a:r>
              <a:rPr lang="en-US" b="1" dirty="0"/>
              <a:t>10. Total number of Engineering Students:</a:t>
            </a:r>
            <a:endParaRPr lang="en-IN" dirty="0"/>
          </a:p>
        </p:txBody>
      </p:sp>
      <p:graphicFrame>
        <p:nvGraphicFramePr>
          <p:cNvPr id="6" name="Table 5"/>
          <p:cNvGraphicFramePr>
            <a:graphicFrameLocks noGrp="1"/>
          </p:cNvGraphicFramePr>
          <p:nvPr>
            <p:extLst>
              <p:ext uri="{D42A27DB-BD31-4B8C-83A1-F6EECF244321}">
                <p14:modId xmlns:p14="http://schemas.microsoft.com/office/powerpoint/2010/main" val="4147376385"/>
              </p:ext>
            </p:extLst>
          </p:nvPr>
        </p:nvGraphicFramePr>
        <p:xfrm>
          <a:off x="473523" y="4077072"/>
          <a:ext cx="8274941" cy="1152128"/>
        </p:xfrm>
        <a:graphic>
          <a:graphicData uri="http://schemas.openxmlformats.org/drawingml/2006/table">
            <a:tbl>
              <a:tblPr firstRow="1" firstCol="1" lastRow="1" lastCol="1" bandRow="1" bandCol="1">
                <a:tableStyleId>{5C22544A-7EE6-4342-B048-85BDC9FD1C3A}</a:tableStyleId>
              </a:tblPr>
              <a:tblGrid>
                <a:gridCol w="2465933">
                  <a:extLst>
                    <a:ext uri="{9D8B030D-6E8A-4147-A177-3AD203B41FA5}">
                      <a16:colId xmlns:a16="http://schemas.microsoft.com/office/drawing/2014/main" val="20000"/>
                    </a:ext>
                  </a:extLst>
                </a:gridCol>
                <a:gridCol w="1934681">
                  <a:extLst>
                    <a:ext uri="{9D8B030D-6E8A-4147-A177-3AD203B41FA5}">
                      <a16:colId xmlns:a16="http://schemas.microsoft.com/office/drawing/2014/main" val="20001"/>
                    </a:ext>
                  </a:extLst>
                </a:gridCol>
                <a:gridCol w="1934681">
                  <a:extLst>
                    <a:ext uri="{9D8B030D-6E8A-4147-A177-3AD203B41FA5}">
                      <a16:colId xmlns:a16="http://schemas.microsoft.com/office/drawing/2014/main" val="20002"/>
                    </a:ext>
                  </a:extLst>
                </a:gridCol>
                <a:gridCol w="1939646">
                  <a:extLst>
                    <a:ext uri="{9D8B030D-6E8A-4147-A177-3AD203B41FA5}">
                      <a16:colId xmlns:a16="http://schemas.microsoft.com/office/drawing/2014/main" val="20003"/>
                    </a:ext>
                  </a:extLst>
                </a:gridCol>
              </a:tblGrid>
              <a:tr h="288032">
                <a:tc>
                  <a:txBody>
                    <a:bodyPr/>
                    <a:lstStyle/>
                    <a:p>
                      <a:pPr algn="ctr">
                        <a:lnSpc>
                          <a:spcPct val="115000"/>
                        </a:lnSpc>
                        <a:spcBef>
                          <a:spcPts val="600"/>
                        </a:spcBef>
                        <a:spcAft>
                          <a:spcPts val="600"/>
                        </a:spcAft>
                      </a:pPr>
                      <a:r>
                        <a:rPr lang="en-US" sz="1200" b="0" dirty="0">
                          <a:solidFill>
                            <a:schemeClr val="tx1"/>
                          </a:solidFill>
                          <a:effectLst/>
                        </a:rPr>
                        <a:t>Item</a:t>
                      </a:r>
                      <a:endParaRPr lang="en-IN" sz="12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600"/>
                        </a:spcAft>
                      </a:pPr>
                      <a:r>
                        <a:rPr lang="en-US" sz="1200" b="0">
                          <a:solidFill>
                            <a:schemeClr val="tx1"/>
                          </a:solidFill>
                          <a:effectLst/>
                        </a:rPr>
                        <a:t>CAY</a:t>
                      </a:r>
                      <a:endParaRPr lang="en-IN" sz="12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600"/>
                        </a:spcAft>
                      </a:pPr>
                      <a:r>
                        <a:rPr lang="en-US" sz="1200" b="0">
                          <a:solidFill>
                            <a:schemeClr val="tx1"/>
                          </a:solidFill>
                          <a:effectLst/>
                        </a:rPr>
                        <a:t>CAYm1</a:t>
                      </a:r>
                      <a:endParaRPr lang="en-IN" sz="12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R="182880" algn="ctr">
                        <a:lnSpc>
                          <a:spcPct val="115000"/>
                        </a:lnSpc>
                        <a:spcBef>
                          <a:spcPts val="600"/>
                        </a:spcBef>
                        <a:spcAft>
                          <a:spcPts val="600"/>
                        </a:spcAft>
                      </a:pPr>
                      <a:r>
                        <a:rPr lang="en-US" sz="1200" b="0">
                          <a:solidFill>
                            <a:schemeClr val="tx1"/>
                          </a:solidFill>
                          <a:effectLst/>
                        </a:rPr>
                        <a:t>CAYm2</a:t>
                      </a:r>
                      <a:endParaRPr lang="en-IN" sz="12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8032">
                <a:tc>
                  <a:txBody>
                    <a:bodyPr/>
                    <a:lstStyle/>
                    <a:p>
                      <a:pPr algn="ctr">
                        <a:lnSpc>
                          <a:spcPct val="115000"/>
                        </a:lnSpc>
                        <a:spcBef>
                          <a:spcPts val="600"/>
                        </a:spcBef>
                        <a:spcAft>
                          <a:spcPts val="600"/>
                        </a:spcAft>
                      </a:pPr>
                      <a:r>
                        <a:rPr lang="en-US" sz="1200" b="0">
                          <a:solidFill>
                            <a:schemeClr val="tx1"/>
                          </a:solidFill>
                          <a:effectLst/>
                        </a:rPr>
                        <a:t>Total no. of boys</a:t>
                      </a:r>
                      <a:endParaRPr lang="en-IN" sz="1200" b="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chemeClr val="tx1"/>
                          </a:solidFill>
                          <a:effectLst/>
                        </a:rPr>
                        <a:t> </a:t>
                      </a:r>
                      <a:endParaRPr lang="en-IN" sz="12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chemeClr val="tx1"/>
                          </a:solidFill>
                          <a:effectLst/>
                        </a:rPr>
                        <a:t> </a:t>
                      </a:r>
                      <a:endParaRPr lang="en-IN" sz="1200" b="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chemeClr val="tx1"/>
                          </a:solidFill>
                          <a:effectLst/>
                        </a:rPr>
                        <a:t> </a:t>
                      </a:r>
                      <a:endParaRPr lang="en-IN" sz="1200" b="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32">
                <a:tc>
                  <a:txBody>
                    <a:bodyPr/>
                    <a:lstStyle/>
                    <a:p>
                      <a:pPr algn="ctr">
                        <a:lnSpc>
                          <a:spcPct val="115000"/>
                        </a:lnSpc>
                        <a:spcBef>
                          <a:spcPts val="600"/>
                        </a:spcBef>
                        <a:spcAft>
                          <a:spcPts val="600"/>
                        </a:spcAft>
                      </a:pPr>
                      <a:r>
                        <a:rPr lang="en-US" sz="1200" b="0" dirty="0">
                          <a:solidFill>
                            <a:schemeClr val="tx1"/>
                          </a:solidFill>
                          <a:effectLst/>
                        </a:rPr>
                        <a:t>Total no. of girls</a:t>
                      </a:r>
                      <a:endParaRPr lang="en-IN" sz="1200" b="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chemeClr val="tx1"/>
                          </a:solidFill>
                          <a:effectLst/>
                        </a:rPr>
                        <a:t> </a:t>
                      </a:r>
                      <a:endParaRPr lang="en-IN" sz="1200" b="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chemeClr val="tx1"/>
                          </a:solidFill>
                          <a:effectLst/>
                        </a:rPr>
                        <a:t> </a:t>
                      </a:r>
                      <a:endParaRPr lang="en-IN" sz="1200" b="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a:solidFill>
                            <a:schemeClr val="tx1"/>
                          </a:solidFill>
                          <a:effectLst/>
                        </a:rPr>
                        <a:t> </a:t>
                      </a:r>
                      <a:endParaRPr lang="en-IN" sz="1200" b="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8032">
                <a:tc>
                  <a:txBody>
                    <a:bodyPr/>
                    <a:lstStyle/>
                    <a:p>
                      <a:pPr algn="ctr">
                        <a:lnSpc>
                          <a:spcPct val="115000"/>
                        </a:lnSpc>
                        <a:spcBef>
                          <a:spcPts val="600"/>
                        </a:spcBef>
                        <a:spcAft>
                          <a:spcPts val="600"/>
                        </a:spcAft>
                      </a:pPr>
                      <a:r>
                        <a:rPr lang="en-US" sz="1200" b="0" dirty="0">
                          <a:solidFill>
                            <a:schemeClr val="tx1"/>
                          </a:solidFill>
                          <a:effectLst/>
                        </a:rPr>
                        <a:t>Total no. of students</a:t>
                      </a:r>
                      <a:endParaRPr lang="en-IN" sz="1200" b="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dirty="0">
                          <a:solidFill>
                            <a:schemeClr val="tx1"/>
                          </a:solidFill>
                          <a:effectLst/>
                        </a:rPr>
                        <a:t> </a:t>
                      </a:r>
                      <a:endParaRPr lang="en-IN" sz="12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dirty="0">
                          <a:solidFill>
                            <a:schemeClr val="tx1"/>
                          </a:solidFill>
                          <a:effectLst/>
                        </a:rPr>
                        <a:t> </a:t>
                      </a:r>
                      <a:endParaRPr lang="en-IN" sz="1200" b="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Bef>
                          <a:spcPts val="600"/>
                        </a:spcBef>
                        <a:spcAft>
                          <a:spcPts val="0"/>
                        </a:spcAft>
                      </a:pPr>
                      <a:r>
                        <a:rPr lang="en-US" sz="1200" b="0" dirty="0">
                          <a:solidFill>
                            <a:schemeClr val="tx1"/>
                          </a:solidFill>
                          <a:effectLst/>
                        </a:rPr>
                        <a:t> </a:t>
                      </a:r>
                      <a:endParaRPr lang="en-IN" sz="1200" b="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7" name="Rectangle 6"/>
          <p:cNvSpPr/>
          <p:nvPr/>
        </p:nvSpPr>
        <p:spPr>
          <a:xfrm>
            <a:off x="539552" y="5373216"/>
            <a:ext cx="8352928" cy="1354217"/>
          </a:xfrm>
          <a:prstGeom prst="rect">
            <a:avLst/>
          </a:prstGeom>
        </p:spPr>
        <p:txBody>
          <a:bodyPr wrap="square">
            <a:spAutoFit/>
          </a:bodyPr>
          <a:lstStyle/>
          <a:p>
            <a:r>
              <a:rPr lang="en-IN" i="1" dirty="0"/>
              <a:t> </a:t>
            </a:r>
            <a:r>
              <a:rPr lang="en-US" sz="1600" i="1" dirty="0"/>
              <a:t>(Instruction: The data may be categorized in tabular form separately for undergraduate, postgraduate engineering, other program, if applicable) </a:t>
            </a:r>
          </a:p>
          <a:p>
            <a:endParaRPr lang="en-IN" sz="1400" dirty="0"/>
          </a:p>
          <a:p>
            <a:r>
              <a:rPr lang="en-US" sz="1600" b="1" i="1" dirty="0"/>
              <a:t>Note: </a:t>
            </a:r>
            <a:r>
              <a:rPr lang="en-US" sz="1600" i="1" dirty="0"/>
              <a:t>In case the institution is running programs other than engineering programs, a separate table giving similar details is to be included.</a:t>
            </a:r>
            <a:endParaRPr lang="en-IN" sz="1600" dirty="0"/>
          </a:p>
        </p:txBody>
      </p:sp>
      <p:sp>
        <p:nvSpPr>
          <p:cNvPr id="2" name="Footer Placeholder 1">
            <a:extLst>
              <a:ext uri="{FF2B5EF4-FFF2-40B4-BE49-F238E27FC236}">
                <a16:creationId xmlns:a16="http://schemas.microsoft.com/office/drawing/2014/main" id="{2D23E2FD-9E99-4049-A059-214E7674DABA}"/>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20CF4AB3-39AA-41BF-AF1B-9AB54DE3549C}"/>
              </a:ext>
            </a:extLst>
          </p:cNvPr>
          <p:cNvSpPr>
            <a:spLocks noGrp="1"/>
          </p:cNvSpPr>
          <p:nvPr>
            <p:ph type="sldNum" sz="quarter" idx="12"/>
          </p:nvPr>
        </p:nvSpPr>
        <p:spPr/>
        <p:txBody>
          <a:bodyPr/>
          <a:lstStyle/>
          <a:p>
            <a:fld id="{422658B8-A02A-475D-9AE9-842168B0879B}" type="slidenum">
              <a:rPr lang="en-IN" smtClean="0"/>
              <a:t>11</a:t>
            </a:fld>
            <a:endParaRPr lang="en-IN"/>
          </a:p>
        </p:txBody>
      </p:sp>
    </p:spTree>
    <p:extLst>
      <p:ext uri="{BB962C8B-B14F-4D97-AF65-F5344CB8AC3E}">
        <p14:creationId xmlns:p14="http://schemas.microsoft.com/office/powerpoint/2010/main" val="649134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751345"/>
            <a:ext cx="8208912" cy="4247317"/>
          </a:xfrm>
          <a:prstGeom prst="rect">
            <a:avLst/>
          </a:prstGeom>
        </p:spPr>
        <p:txBody>
          <a:bodyPr wrap="square">
            <a:spAutoFit/>
          </a:bodyPr>
          <a:lstStyle/>
          <a:p>
            <a:r>
              <a:rPr lang="en-IN" b="1" dirty="0"/>
              <a:t>11. Vision of the Institution:</a:t>
            </a:r>
            <a:endParaRPr lang="en-IN" dirty="0"/>
          </a:p>
          <a:p>
            <a:r>
              <a:rPr lang="en-IN" dirty="0"/>
              <a:t> </a:t>
            </a:r>
          </a:p>
          <a:p>
            <a:r>
              <a:rPr lang="en-IN" dirty="0"/>
              <a:t> </a:t>
            </a:r>
            <a:r>
              <a:rPr lang="en-IN" b="1" dirty="0"/>
              <a:t>12. Mission of the Institution:</a:t>
            </a:r>
            <a:endParaRPr lang="en-IN" dirty="0"/>
          </a:p>
          <a:p>
            <a:r>
              <a:rPr lang="en-IN" dirty="0"/>
              <a:t> </a:t>
            </a:r>
          </a:p>
          <a:p>
            <a:pPr marL="360363" indent="-360363"/>
            <a:r>
              <a:rPr lang="en-IN" b="1" dirty="0"/>
              <a:t> 13. Contact Information of the Head of the Institution and NBA coordinator, if designated:</a:t>
            </a:r>
            <a:endParaRPr lang="en-IN" dirty="0"/>
          </a:p>
          <a:p>
            <a:pPr marL="720725" indent="-285750">
              <a:buFont typeface="Arial" panose="020B0604020202020204" pitchFamily="34" charset="0"/>
              <a:buChar char="•"/>
            </a:pPr>
            <a:r>
              <a:rPr lang="en-IN" dirty="0"/>
              <a:t> Name:</a:t>
            </a:r>
          </a:p>
          <a:p>
            <a:pPr marL="720725" indent="-285750">
              <a:buFont typeface="Arial" panose="020B0604020202020204" pitchFamily="34" charset="0"/>
              <a:buChar char="•"/>
            </a:pPr>
            <a:r>
              <a:rPr lang="en-IN" dirty="0"/>
              <a:t>Designation:</a:t>
            </a:r>
          </a:p>
          <a:p>
            <a:pPr marL="720725" indent="-285750">
              <a:buFont typeface="Arial" panose="020B0604020202020204" pitchFamily="34" charset="0"/>
              <a:buChar char="•"/>
            </a:pPr>
            <a:r>
              <a:rPr lang="en-IN" dirty="0"/>
              <a:t>Mobile No: </a:t>
            </a:r>
          </a:p>
          <a:p>
            <a:pPr marL="720725" indent="-285750">
              <a:buFont typeface="Arial" panose="020B0604020202020204" pitchFamily="34" charset="0"/>
              <a:buChar char="•"/>
            </a:pPr>
            <a:r>
              <a:rPr lang="en-IN" dirty="0"/>
              <a:t>Email id:</a:t>
            </a:r>
          </a:p>
          <a:p>
            <a:pPr marL="360363" lvl="0"/>
            <a:r>
              <a:rPr lang="en-IN" b="1" dirty="0"/>
              <a:t>NBA coordinator, if designated</a:t>
            </a:r>
          </a:p>
          <a:p>
            <a:pPr marL="720725" indent="-285750">
              <a:buFont typeface="Arial" panose="020B0604020202020204" pitchFamily="34" charset="0"/>
              <a:buChar char="•"/>
            </a:pPr>
            <a:r>
              <a:rPr lang="en-IN" dirty="0"/>
              <a:t>Name:</a:t>
            </a:r>
          </a:p>
          <a:p>
            <a:pPr marL="720725" indent="-285750">
              <a:buFont typeface="Arial" panose="020B0604020202020204" pitchFamily="34" charset="0"/>
              <a:buChar char="•"/>
            </a:pPr>
            <a:r>
              <a:rPr lang="en-IN" dirty="0"/>
              <a:t>Designation:</a:t>
            </a:r>
          </a:p>
          <a:p>
            <a:pPr marL="720725" indent="-285750">
              <a:buFont typeface="Arial" panose="020B0604020202020204" pitchFamily="34" charset="0"/>
              <a:buChar char="•"/>
            </a:pPr>
            <a:r>
              <a:rPr lang="en-IN" dirty="0"/>
              <a:t>Mobile No:</a:t>
            </a:r>
          </a:p>
          <a:p>
            <a:pPr marL="720725" indent="-285750">
              <a:buFont typeface="Arial" panose="020B0604020202020204" pitchFamily="34" charset="0"/>
              <a:buChar char="•"/>
            </a:pPr>
            <a:r>
              <a:rPr lang="en-IN" dirty="0"/>
              <a:t>Email id:</a:t>
            </a:r>
          </a:p>
        </p:txBody>
      </p:sp>
      <p:sp>
        <p:nvSpPr>
          <p:cNvPr id="2" name="Footer Placeholder 1">
            <a:extLst>
              <a:ext uri="{FF2B5EF4-FFF2-40B4-BE49-F238E27FC236}">
                <a16:creationId xmlns:a16="http://schemas.microsoft.com/office/drawing/2014/main" id="{E7D56BAD-CBEE-4787-AF9B-DF86B216AB69}"/>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8A65BD92-7F29-4F10-85B9-B875E3437A40}"/>
              </a:ext>
            </a:extLst>
          </p:cNvPr>
          <p:cNvSpPr>
            <a:spLocks noGrp="1"/>
          </p:cNvSpPr>
          <p:nvPr>
            <p:ph type="sldNum" sz="quarter" idx="12"/>
          </p:nvPr>
        </p:nvSpPr>
        <p:spPr/>
        <p:txBody>
          <a:bodyPr/>
          <a:lstStyle/>
          <a:p>
            <a:fld id="{422658B8-A02A-475D-9AE9-842168B0879B}" type="slidenum">
              <a:rPr lang="en-IN" smtClean="0"/>
              <a:t>12</a:t>
            </a:fld>
            <a:endParaRPr lang="en-IN"/>
          </a:p>
        </p:txBody>
      </p:sp>
    </p:spTree>
    <p:extLst>
      <p:ext uri="{BB962C8B-B14F-4D97-AF65-F5344CB8AC3E}">
        <p14:creationId xmlns:p14="http://schemas.microsoft.com/office/powerpoint/2010/main" val="787467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2420888"/>
            <a:ext cx="7344816" cy="1384995"/>
          </a:xfrm>
          <a:prstGeom prst="rect">
            <a:avLst/>
          </a:prstGeom>
        </p:spPr>
        <p:txBody>
          <a:bodyPr wrap="square">
            <a:spAutoFit/>
          </a:bodyPr>
          <a:lstStyle/>
          <a:p>
            <a:pPr algn="ctr"/>
            <a:r>
              <a:rPr lang="en-US" sz="2800" b="1" dirty="0"/>
              <a:t>PART B:</a:t>
            </a:r>
          </a:p>
          <a:p>
            <a:pPr algn="ctr"/>
            <a:endParaRPr lang="en-US" sz="2800" b="1" dirty="0"/>
          </a:p>
          <a:p>
            <a:pPr algn="ctr"/>
            <a:r>
              <a:rPr lang="en-US" sz="2800" b="1" dirty="0"/>
              <a:t>Program Specific Information</a:t>
            </a:r>
            <a:endParaRPr lang="en-IN" sz="2800" dirty="0"/>
          </a:p>
        </p:txBody>
      </p:sp>
      <p:sp>
        <p:nvSpPr>
          <p:cNvPr id="2" name="Footer Placeholder 1">
            <a:extLst>
              <a:ext uri="{FF2B5EF4-FFF2-40B4-BE49-F238E27FC236}">
                <a16:creationId xmlns:a16="http://schemas.microsoft.com/office/drawing/2014/main" id="{D4B8241E-75DC-4524-AFDA-0BF7682F5FBA}"/>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C5305F03-7C44-4B87-89C4-C16B2F87DC70}"/>
              </a:ext>
            </a:extLst>
          </p:cNvPr>
          <p:cNvSpPr>
            <a:spLocks noGrp="1"/>
          </p:cNvSpPr>
          <p:nvPr>
            <p:ph type="sldNum" sz="quarter" idx="12"/>
          </p:nvPr>
        </p:nvSpPr>
        <p:spPr/>
        <p:txBody>
          <a:bodyPr/>
          <a:lstStyle/>
          <a:p>
            <a:fld id="{422658B8-A02A-475D-9AE9-842168B0879B}" type="slidenum">
              <a:rPr lang="en-IN" smtClean="0"/>
              <a:t>13</a:t>
            </a:fld>
            <a:endParaRPr lang="en-IN"/>
          </a:p>
        </p:txBody>
      </p:sp>
    </p:spTree>
    <p:extLst>
      <p:ext uri="{BB962C8B-B14F-4D97-AF65-F5344CB8AC3E}">
        <p14:creationId xmlns:p14="http://schemas.microsoft.com/office/powerpoint/2010/main" val="996156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88640"/>
            <a:ext cx="8208912" cy="923330"/>
          </a:xfrm>
          <a:prstGeom prst="rect">
            <a:avLst/>
          </a:prstGeom>
        </p:spPr>
        <p:txBody>
          <a:bodyPr wrap="square">
            <a:spAutoFit/>
          </a:bodyPr>
          <a:lstStyle/>
          <a:p>
            <a:pPr algn="ctr"/>
            <a:r>
              <a:rPr lang="en-US" b="1" dirty="0"/>
              <a:t>Criteria Summary</a:t>
            </a:r>
            <a:endParaRPr lang="en-IN" dirty="0"/>
          </a:p>
          <a:p>
            <a:pPr algn="ctr"/>
            <a:r>
              <a:rPr lang="en-US" b="1" dirty="0"/>
              <a:t> </a:t>
            </a:r>
            <a:endParaRPr lang="en-IN" dirty="0"/>
          </a:p>
          <a:p>
            <a:r>
              <a:rPr lang="en-IN" b="1" dirty="0"/>
              <a:t>Name of the program _______________________________________</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3414946044"/>
              </p:ext>
            </p:extLst>
          </p:nvPr>
        </p:nvGraphicFramePr>
        <p:xfrm>
          <a:off x="755576" y="1268760"/>
          <a:ext cx="7848872" cy="4869102"/>
        </p:xfrm>
        <a:graphic>
          <a:graphicData uri="http://schemas.openxmlformats.org/drawingml/2006/table">
            <a:tbl>
              <a:tblPr firstRow="1" firstCol="1" bandRow="1">
                <a:tableStyleId>{5C22544A-7EE6-4342-B048-85BDC9FD1C3A}</a:tableStyleId>
              </a:tblPr>
              <a:tblGrid>
                <a:gridCol w="1191458">
                  <a:extLst>
                    <a:ext uri="{9D8B030D-6E8A-4147-A177-3AD203B41FA5}">
                      <a16:colId xmlns:a16="http://schemas.microsoft.com/office/drawing/2014/main" val="20000"/>
                    </a:ext>
                  </a:extLst>
                </a:gridCol>
                <a:gridCol w="5120605">
                  <a:extLst>
                    <a:ext uri="{9D8B030D-6E8A-4147-A177-3AD203B41FA5}">
                      <a16:colId xmlns:a16="http://schemas.microsoft.com/office/drawing/2014/main" val="20001"/>
                    </a:ext>
                  </a:extLst>
                </a:gridCol>
                <a:gridCol w="1536809">
                  <a:extLst>
                    <a:ext uri="{9D8B030D-6E8A-4147-A177-3AD203B41FA5}">
                      <a16:colId xmlns:a16="http://schemas.microsoft.com/office/drawing/2014/main" val="20002"/>
                    </a:ext>
                  </a:extLst>
                </a:gridCol>
              </a:tblGrid>
              <a:tr h="466803">
                <a:tc>
                  <a:txBody>
                    <a:bodyPr/>
                    <a:lstStyle/>
                    <a:p>
                      <a:pPr algn="ctr">
                        <a:lnSpc>
                          <a:spcPct val="150000"/>
                        </a:lnSpc>
                        <a:spcAft>
                          <a:spcPts val="0"/>
                        </a:spcAft>
                      </a:pPr>
                      <a:r>
                        <a:rPr lang="en-US" sz="1400" dirty="0">
                          <a:solidFill>
                            <a:schemeClr val="tx1"/>
                          </a:solidFill>
                          <a:effectLst/>
                        </a:rPr>
                        <a:t>Criteria No.</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Mark/Weightage</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9457">
                <a:tc gridSpan="3">
                  <a:txBody>
                    <a:bodyPr/>
                    <a:lstStyle/>
                    <a:p>
                      <a:pPr marL="99060" algn="ctr">
                        <a:lnSpc>
                          <a:spcPct val="150000"/>
                        </a:lnSpc>
                        <a:spcAft>
                          <a:spcPts val="0"/>
                        </a:spcAft>
                      </a:pPr>
                      <a:r>
                        <a:rPr lang="en-US" sz="1400" dirty="0">
                          <a:solidFill>
                            <a:schemeClr val="tx1"/>
                          </a:solidFill>
                          <a:effectLst/>
                        </a:rPr>
                        <a:t>Program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279457">
                <a:tc>
                  <a:txBody>
                    <a:bodyPr/>
                    <a:lstStyle/>
                    <a:p>
                      <a:pPr algn="ctr">
                        <a:lnSpc>
                          <a:spcPct val="150000"/>
                        </a:lnSpc>
                        <a:spcAft>
                          <a:spcPts val="0"/>
                        </a:spcAft>
                      </a:pPr>
                      <a:r>
                        <a:rPr lang="en-US" sz="1400" dirty="0">
                          <a:solidFill>
                            <a:schemeClr val="tx1"/>
                          </a:solidFill>
                          <a:effectLst/>
                        </a:rPr>
                        <a:t>1.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a:solidFill>
                            <a:schemeClr val="tx1"/>
                          </a:solidFill>
                          <a:effectLst/>
                        </a:rPr>
                        <a:t>Vision, Mission and Program Educational Objectives</a:t>
                      </a:r>
                      <a:endParaRPr lang="en-IN" sz="140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dirty="0">
                          <a:solidFill>
                            <a:schemeClr val="tx1"/>
                          </a:solidFill>
                          <a:effectLst/>
                        </a:rPr>
                        <a:t>60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9457">
                <a:tc>
                  <a:txBody>
                    <a:bodyPr/>
                    <a:lstStyle/>
                    <a:p>
                      <a:pPr algn="ctr">
                        <a:lnSpc>
                          <a:spcPct val="150000"/>
                        </a:lnSpc>
                        <a:spcAft>
                          <a:spcPts val="0"/>
                        </a:spcAft>
                      </a:pPr>
                      <a:r>
                        <a:rPr lang="en-US" sz="1400">
                          <a:solidFill>
                            <a:schemeClr val="tx1"/>
                          </a:solidFill>
                          <a:effectLst/>
                        </a:rPr>
                        <a:t>2. </a:t>
                      </a:r>
                      <a:endParaRPr lang="en-IN" sz="140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a:solidFill>
                            <a:schemeClr val="tx1"/>
                          </a:solidFill>
                          <a:effectLst/>
                        </a:rPr>
                        <a:t>Program Curriculum and Teaching –Learning Processes </a:t>
                      </a:r>
                      <a:endParaRPr lang="en-IN" sz="140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dirty="0">
                          <a:solidFill>
                            <a:schemeClr val="tx1"/>
                          </a:solidFill>
                          <a:effectLst/>
                        </a:rPr>
                        <a:t>120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9457">
                <a:tc>
                  <a:txBody>
                    <a:bodyPr/>
                    <a:lstStyle/>
                    <a:p>
                      <a:pPr algn="ctr">
                        <a:lnSpc>
                          <a:spcPct val="150000"/>
                        </a:lnSpc>
                        <a:spcAft>
                          <a:spcPts val="0"/>
                        </a:spcAft>
                      </a:pPr>
                      <a:r>
                        <a:rPr lang="en-US" sz="1400">
                          <a:solidFill>
                            <a:schemeClr val="tx1"/>
                          </a:solidFill>
                          <a:effectLst/>
                        </a:rPr>
                        <a:t>3. </a:t>
                      </a:r>
                      <a:endParaRPr lang="en-IN" sz="140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a:solidFill>
                            <a:schemeClr val="tx1"/>
                          </a:solidFill>
                          <a:effectLst/>
                        </a:rPr>
                        <a:t>Course Outcomes and Program Outcomes </a:t>
                      </a:r>
                      <a:endParaRPr lang="en-IN" sz="140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dirty="0">
                          <a:solidFill>
                            <a:schemeClr val="tx1"/>
                          </a:solidFill>
                          <a:effectLst/>
                        </a:rPr>
                        <a:t>120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9457">
                <a:tc>
                  <a:txBody>
                    <a:bodyPr/>
                    <a:lstStyle/>
                    <a:p>
                      <a:pPr algn="ctr">
                        <a:lnSpc>
                          <a:spcPct val="150000"/>
                        </a:lnSpc>
                        <a:spcAft>
                          <a:spcPts val="0"/>
                        </a:spcAft>
                      </a:pPr>
                      <a:r>
                        <a:rPr lang="en-US" sz="1400" dirty="0">
                          <a:solidFill>
                            <a:schemeClr val="tx1"/>
                          </a:solidFill>
                          <a:effectLst/>
                        </a:rPr>
                        <a:t>4.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a:solidFill>
                            <a:schemeClr val="tx1"/>
                          </a:solidFill>
                          <a:effectLst/>
                        </a:rPr>
                        <a:t>Students’ Performance</a:t>
                      </a:r>
                      <a:endParaRPr lang="en-IN" sz="140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dirty="0">
                          <a:solidFill>
                            <a:schemeClr val="tx1"/>
                          </a:solidFill>
                          <a:effectLst/>
                        </a:rPr>
                        <a:t>150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79457">
                <a:tc>
                  <a:txBody>
                    <a:bodyPr/>
                    <a:lstStyle/>
                    <a:p>
                      <a:pPr algn="ctr">
                        <a:lnSpc>
                          <a:spcPct val="150000"/>
                        </a:lnSpc>
                        <a:spcAft>
                          <a:spcPts val="0"/>
                        </a:spcAft>
                      </a:pPr>
                      <a:r>
                        <a:rPr lang="en-US" sz="1400">
                          <a:solidFill>
                            <a:schemeClr val="tx1"/>
                          </a:solidFill>
                          <a:effectLst/>
                        </a:rPr>
                        <a:t>5. </a:t>
                      </a:r>
                      <a:endParaRPr lang="en-IN" sz="140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a:solidFill>
                            <a:schemeClr val="tx1"/>
                          </a:solidFill>
                          <a:effectLst/>
                        </a:rPr>
                        <a:t>Faculty Information and Contributions </a:t>
                      </a:r>
                      <a:endParaRPr lang="en-IN" sz="140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dirty="0">
                          <a:solidFill>
                            <a:schemeClr val="tx1"/>
                          </a:solidFill>
                          <a:effectLst/>
                        </a:rPr>
                        <a:t>200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79457">
                <a:tc>
                  <a:txBody>
                    <a:bodyPr/>
                    <a:lstStyle/>
                    <a:p>
                      <a:pPr algn="ctr">
                        <a:lnSpc>
                          <a:spcPct val="150000"/>
                        </a:lnSpc>
                        <a:spcAft>
                          <a:spcPts val="0"/>
                        </a:spcAft>
                      </a:pPr>
                      <a:r>
                        <a:rPr lang="en-US" sz="1400" dirty="0">
                          <a:solidFill>
                            <a:schemeClr val="tx1"/>
                          </a:solidFill>
                          <a:effectLst/>
                        </a:rPr>
                        <a:t>6.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a:solidFill>
                            <a:schemeClr val="tx1"/>
                          </a:solidFill>
                          <a:effectLst/>
                        </a:rPr>
                        <a:t>Facilities and Technical Support </a:t>
                      </a:r>
                      <a:endParaRPr lang="en-IN" sz="140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dirty="0">
                          <a:solidFill>
                            <a:schemeClr val="tx1"/>
                          </a:solidFill>
                          <a:effectLst/>
                        </a:rPr>
                        <a:t>80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2609">
                <a:tc>
                  <a:txBody>
                    <a:bodyPr/>
                    <a:lstStyle/>
                    <a:p>
                      <a:pPr algn="ctr">
                        <a:lnSpc>
                          <a:spcPct val="150000"/>
                        </a:lnSpc>
                        <a:spcAft>
                          <a:spcPts val="0"/>
                        </a:spcAft>
                      </a:pPr>
                      <a:r>
                        <a:rPr lang="en-US" sz="1400" dirty="0">
                          <a:solidFill>
                            <a:schemeClr val="tx1"/>
                          </a:solidFill>
                          <a:effectLst/>
                        </a:rPr>
                        <a:t>7.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dirty="0">
                          <a:solidFill>
                            <a:schemeClr val="tx1"/>
                          </a:solidFill>
                          <a:effectLst/>
                        </a:rPr>
                        <a:t>Continuous Improvement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dirty="0">
                          <a:solidFill>
                            <a:schemeClr val="tx1"/>
                          </a:solidFill>
                          <a:effectLst/>
                        </a:rPr>
                        <a:t>50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96545">
                <a:tc gridSpan="3">
                  <a:txBody>
                    <a:bodyPr/>
                    <a:lstStyle/>
                    <a:p>
                      <a:pPr marL="99060" algn="ctr">
                        <a:lnSpc>
                          <a:spcPct val="150000"/>
                        </a:lnSpc>
                        <a:spcAft>
                          <a:spcPts val="0"/>
                        </a:spcAft>
                      </a:pPr>
                      <a:r>
                        <a:rPr lang="en-US" sz="1400" dirty="0">
                          <a:solidFill>
                            <a:schemeClr val="tx1"/>
                          </a:solidFill>
                          <a:effectLst/>
                        </a:rPr>
                        <a:t>Institute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441567">
                <a:tc>
                  <a:txBody>
                    <a:bodyPr/>
                    <a:lstStyle/>
                    <a:p>
                      <a:pPr algn="ctr">
                        <a:lnSpc>
                          <a:spcPct val="150000"/>
                        </a:lnSpc>
                        <a:spcAft>
                          <a:spcPts val="0"/>
                        </a:spcAft>
                      </a:pPr>
                      <a:r>
                        <a:rPr lang="en-US" sz="1400" dirty="0">
                          <a:solidFill>
                            <a:schemeClr val="tx1"/>
                          </a:solidFill>
                          <a:effectLst/>
                        </a:rPr>
                        <a:t>8.</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dirty="0">
                          <a:solidFill>
                            <a:schemeClr val="tx1"/>
                          </a:solidFill>
                          <a:effectLst/>
                        </a:rPr>
                        <a:t> First Year Academics</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dirty="0">
                          <a:solidFill>
                            <a:schemeClr val="tx1"/>
                          </a:solidFill>
                          <a:effectLst/>
                        </a:rPr>
                        <a:t>50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79457">
                <a:tc>
                  <a:txBody>
                    <a:bodyPr/>
                    <a:lstStyle/>
                    <a:p>
                      <a:pPr algn="ctr">
                        <a:lnSpc>
                          <a:spcPct val="150000"/>
                        </a:lnSpc>
                        <a:spcAft>
                          <a:spcPts val="0"/>
                        </a:spcAft>
                      </a:pPr>
                      <a:r>
                        <a:rPr lang="en-US" sz="1400" dirty="0">
                          <a:solidFill>
                            <a:schemeClr val="tx1"/>
                          </a:solidFill>
                          <a:effectLst/>
                        </a:rPr>
                        <a:t>9.</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a:solidFill>
                            <a:schemeClr val="tx1"/>
                          </a:solidFill>
                          <a:effectLst/>
                        </a:rPr>
                        <a:t>Student Support Systems</a:t>
                      </a:r>
                      <a:endParaRPr lang="en-IN" sz="140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dirty="0">
                          <a:solidFill>
                            <a:schemeClr val="tx1"/>
                          </a:solidFill>
                          <a:effectLst/>
                        </a:rPr>
                        <a:t>50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66803">
                <a:tc>
                  <a:txBody>
                    <a:bodyPr/>
                    <a:lstStyle/>
                    <a:p>
                      <a:pPr algn="ctr">
                        <a:lnSpc>
                          <a:spcPct val="150000"/>
                        </a:lnSpc>
                        <a:spcAft>
                          <a:spcPts val="0"/>
                        </a:spcAft>
                      </a:pPr>
                      <a:r>
                        <a:rPr lang="en-US" sz="1400" dirty="0">
                          <a:solidFill>
                            <a:schemeClr val="tx1"/>
                          </a:solidFill>
                          <a:effectLst/>
                        </a:rPr>
                        <a:t>10.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dirty="0">
                          <a:solidFill>
                            <a:schemeClr val="tx1"/>
                          </a:solidFill>
                          <a:effectLst/>
                        </a:rPr>
                        <a:t>Governance, Institutional Support and Financial Resources</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dirty="0">
                          <a:solidFill>
                            <a:schemeClr val="tx1"/>
                          </a:solidFill>
                          <a:effectLst/>
                        </a:rPr>
                        <a:t>120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79457">
                <a:tc>
                  <a:txBody>
                    <a:bodyPr/>
                    <a:lstStyle/>
                    <a:p>
                      <a:pPr algn="ctr">
                        <a:lnSpc>
                          <a:spcPct val="150000"/>
                        </a:lnSpc>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a:solidFill>
                            <a:schemeClr val="tx1"/>
                          </a:solidFill>
                          <a:effectLst/>
                        </a:rPr>
                        <a:t>Total</a:t>
                      </a:r>
                      <a:endParaRPr lang="en-IN" sz="140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dirty="0">
                          <a:solidFill>
                            <a:schemeClr val="tx1"/>
                          </a:solidFill>
                          <a:effectLst/>
                        </a:rPr>
                        <a:t>1000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2" name="Footer Placeholder 1">
            <a:extLst>
              <a:ext uri="{FF2B5EF4-FFF2-40B4-BE49-F238E27FC236}">
                <a16:creationId xmlns:a16="http://schemas.microsoft.com/office/drawing/2014/main" id="{140C1EC5-929C-495E-9818-257B84542A02}"/>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964A0835-E2E7-4A8B-B801-DF6B607F1589}"/>
              </a:ext>
            </a:extLst>
          </p:cNvPr>
          <p:cNvSpPr>
            <a:spLocks noGrp="1"/>
          </p:cNvSpPr>
          <p:nvPr>
            <p:ph type="sldNum" sz="quarter" idx="12"/>
          </p:nvPr>
        </p:nvSpPr>
        <p:spPr/>
        <p:txBody>
          <a:bodyPr/>
          <a:lstStyle/>
          <a:p>
            <a:fld id="{422658B8-A02A-475D-9AE9-842168B0879B}" type="slidenum">
              <a:rPr lang="en-IN" smtClean="0"/>
              <a:t>14</a:t>
            </a:fld>
            <a:endParaRPr lang="en-IN"/>
          </a:p>
        </p:txBody>
      </p:sp>
    </p:spTree>
    <p:extLst>
      <p:ext uri="{BB962C8B-B14F-4D97-AF65-F5344CB8AC3E}">
        <p14:creationId xmlns:p14="http://schemas.microsoft.com/office/powerpoint/2010/main" val="2334694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42930147"/>
              </p:ext>
            </p:extLst>
          </p:nvPr>
        </p:nvGraphicFramePr>
        <p:xfrm>
          <a:off x="683568" y="476672"/>
          <a:ext cx="7776863" cy="432047"/>
        </p:xfrm>
        <a:graphic>
          <a:graphicData uri="http://schemas.openxmlformats.org/drawingml/2006/table">
            <a:tbl>
              <a:tblPr firstRow="1" firstCol="1" bandRow="1">
                <a:tableStyleId>{5C22544A-7EE6-4342-B048-85BDC9FD1C3A}</a:tableStyleId>
              </a:tblPr>
              <a:tblGrid>
                <a:gridCol w="1454340">
                  <a:extLst>
                    <a:ext uri="{9D8B030D-6E8A-4147-A177-3AD203B41FA5}">
                      <a16:colId xmlns:a16="http://schemas.microsoft.com/office/drawing/2014/main" val="20000"/>
                    </a:ext>
                  </a:extLst>
                </a:gridCol>
                <a:gridCol w="5242404">
                  <a:extLst>
                    <a:ext uri="{9D8B030D-6E8A-4147-A177-3AD203B41FA5}">
                      <a16:colId xmlns:a16="http://schemas.microsoft.com/office/drawing/2014/main" val="20001"/>
                    </a:ext>
                  </a:extLst>
                </a:gridCol>
                <a:gridCol w="1080119">
                  <a:extLst>
                    <a:ext uri="{9D8B030D-6E8A-4147-A177-3AD203B41FA5}">
                      <a16:colId xmlns:a16="http://schemas.microsoft.com/office/drawing/2014/main" val="20002"/>
                    </a:ext>
                  </a:extLst>
                </a:gridCol>
              </a:tblGrid>
              <a:tr h="432047">
                <a:tc>
                  <a:txBody>
                    <a:bodyPr/>
                    <a:lstStyle/>
                    <a:p>
                      <a:pPr algn="ctr">
                        <a:lnSpc>
                          <a:spcPct val="150000"/>
                        </a:lnSpc>
                        <a:spcBef>
                          <a:spcPts val="600"/>
                        </a:spcBef>
                        <a:spcAft>
                          <a:spcPts val="0"/>
                        </a:spcAft>
                      </a:pPr>
                      <a:r>
                        <a:rPr lang="en-US" sz="1800" dirty="0">
                          <a:solidFill>
                            <a:schemeClr val="tx1"/>
                          </a:solidFill>
                          <a:effectLst/>
                        </a:rPr>
                        <a:t>CRITERION 1</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dirty="0">
                          <a:solidFill>
                            <a:schemeClr val="tx1"/>
                          </a:solidFill>
                          <a:effectLst/>
                        </a:rPr>
                        <a:t>Vision, Mission and Program Educational Objectives</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60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683568" y="1124744"/>
            <a:ext cx="7848872" cy="5262979"/>
          </a:xfrm>
          <a:prstGeom prst="rect">
            <a:avLst/>
          </a:prstGeom>
        </p:spPr>
        <p:txBody>
          <a:bodyPr wrap="square">
            <a:spAutoFit/>
          </a:bodyPr>
          <a:lstStyle/>
          <a:p>
            <a:r>
              <a:rPr lang="en-US" b="1" dirty="0"/>
              <a:t>1.1. State the Vision and Mission of the Department and Institute (5)</a:t>
            </a:r>
            <a:endParaRPr lang="en-IN" dirty="0"/>
          </a:p>
          <a:p>
            <a:pPr marL="449263"/>
            <a:r>
              <a:rPr lang="en-US" sz="1200" i="1" dirty="0"/>
              <a:t>(Vision statement typically indicates aspirations and Mission statement states the broad approach to achieve aspirations)</a:t>
            </a:r>
          </a:p>
          <a:p>
            <a:pPr marL="449263"/>
            <a:endParaRPr lang="en-IN" sz="1200" dirty="0"/>
          </a:p>
          <a:p>
            <a:pPr marL="449263"/>
            <a:r>
              <a:rPr lang="en-US" sz="1200" i="1" dirty="0"/>
              <a:t>(Here Institute Vision and Mission statements have been asked to ensure consistency with the department Vision and Mission statements; the assessment of the Institute Vision and Mission will be taken up in Criterion 10)</a:t>
            </a:r>
          </a:p>
          <a:p>
            <a:endParaRPr lang="en-IN" sz="1200" dirty="0"/>
          </a:p>
          <a:p>
            <a:r>
              <a:rPr lang="en-US" b="1" dirty="0"/>
              <a:t>1.2. State the Program Educational Objectives (PEOs) (5) </a:t>
            </a:r>
            <a:endParaRPr lang="en-IN" b="1" dirty="0"/>
          </a:p>
          <a:p>
            <a:pPr marL="449263"/>
            <a:r>
              <a:rPr lang="en-IN" sz="1200" i="1" dirty="0"/>
              <a:t>(State the PEOs (3 to 5) of program seeking accreditation)</a:t>
            </a:r>
            <a:endParaRPr lang="en-IN" sz="1200" dirty="0"/>
          </a:p>
          <a:p>
            <a:r>
              <a:rPr lang="en-IN" dirty="0"/>
              <a:t> </a:t>
            </a:r>
          </a:p>
          <a:p>
            <a:pPr marL="449263" indent="-449263"/>
            <a:r>
              <a:rPr lang="en-US" b="1" dirty="0"/>
              <a:t>1.3. Indicate where the Vision, Mission and PEOs are published and disseminated among stakeholders (10) </a:t>
            </a:r>
            <a:endParaRPr lang="en-IN" dirty="0"/>
          </a:p>
          <a:p>
            <a:pPr marL="360363"/>
            <a:r>
              <a:rPr lang="en-US" b="1" dirty="0"/>
              <a:t> </a:t>
            </a:r>
            <a:r>
              <a:rPr lang="en-US" sz="1200" i="1" dirty="0"/>
              <a:t>(Describe where (websites, curricula, posters etc.) the Vision, Mission and PEOs are published and detail the process which ensures awareness among internal and external stakeholders with effective process implementation)</a:t>
            </a:r>
          </a:p>
          <a:p>
            <a:pPr marL="360363"/>
            <a:endParaRPr lang="en-IN" sz="1200" dirty="0"/>
          </a:p>
          <a:p>
            <a:pPr marL="360363"/>
            <a:r>
              <a:rPr lang="en-US" sz="1200" i="1" dirty="0"/>
              <a:t>(Internal stakeholders may include Management, Governing Board Members, faculty, support staff, students etc. and external stakeholders may include employers, industry, alumni, funding agencies, etc.) </a:t>
            </a:r>
          </a:p>
          <a:p>
            <a:pPr marL="360363"/>
            <a:endParaRPr lang="en-IN" sz="1200" dirty="0"/>
          </a:p>
          <a:p>
            <a:pPr marL="449263" indent="-449263"/>
            <a:r>
              <a:rPr lang="en-US" b="1" dirty="0"/>
              <a:t>1.4. State the process for defining the Vision and Mission of the Department, and PEOs of the program (25)</a:t>
            </a:r>
            <a:endParaRPr lang="en-IN" dirty="0"/>
          </a:p>
          <a:p>
            <a:pPr marL="449263">
              <a:tabLst>
                <a:tab pos="179388" algn="l"/>
                <a:tab pos="449263" algn="l"/>
              </a:tabLst>
            </a:pPr>
            <a:r>
              <a:rPr lang="en-US" sz="1200" dirty="0"/>
              <a:t>(</a:t>
            </a:r>
            <a:r>
              <a:rPr lang="en-US" sz="1200" i="1" dirty="0"/>
              <a:t>Articulate the process involved in defining the Vision and Mission of the department and PEOs of the program.</a:t>
            </a:r>
            <a:r>
              <a:rPr lang="en-US" sz="1200" dirty="0"/>
              <a:t>)</a:t>
            </a:r>
          </a:p>
          <a:p>
            <a:pPr marL="449263">
              <a:tabLst>
                <a:tab pos="179388" algn="l"/>
                <a:tab pos="449263" algn="l"/>
              </a:tabLst>
            </a:pPr>
            <a:endParaRPr lang="en-US" sz="1200" dirty="0"/>
          </a:p>
          <a:p>
            <a:pPr marL="449263">
              <a:tabLst>
                <a:tab pos="179388" algn="l"/>
                <a:tab pos="449263" algn="l"/>
              </a:tabLst>
            </a:pPr>
            <a:endParaRPr lang="en-US" sz="1200" dirty="0"/>
          </a:p>
          <a:p>
            <a:pPr marL="449263" algn="r">
              <a:tabLst>
                <a:tab pos="179388" algn="l"/>
                <a:tab pos="449263" algn="l"/>
              </a:tabLst>
            </a:pPr>
            <a:r>
              <a:rPr lang="en-US" sz="1200" b="1" dirty="0"/>
              <a:t>Continued……….</a:t>
            </a:r>
            <a:endParaRPr lang="en-IN" sz="1200" b="1" dirty="0"/>
          </a:p>
        </p:txBody>
      </p:sp>
      <p:sp>
        <p:nvSpPr>
          <p:cNvPr id="4" name="Footer Placeholder 3">
            <a:extLst>
              <a:ext uri="{FF2B5EF4-FFF2-40B4-BE49-F238E27FC236}">
                <a16:creationId xmlns:a16="http://schemas.microsoft.com/office/drawing/2014/main" id="{DAC23F53-D7F5-4872-817A-779F8CC5B2F5}"/>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CCD28DCD-D2FB-4D86-95F8-5CA1FB04B6AE}"/>
              </a:ext>
            </a:extLst>
          </p:cNvPr>
          <p:cNvSpPr>
            <a:spLocks noGrp="1"/>
          </p:cNvSpPr>
          <p:nvPr>
            <p:ph type="sldNum" sz="quarter" idx="12"/>
          </p:nvPr>
        </p:nvSpPr>
        <p:spPr/>
        <p:txBody>
          <a:bodyPr/>
          <a:lstStyle/>
          <a:p>
            <a:fld id="{422658B8-A02A-475D-9AE9-842168B0879B}" type="slidenum">
              <a:rPr lang="en-IN" smtClean="0"/>
              <a:t>15</a:t>
            </a:fld>
            <a:endParaRPr lang="en-IN"/>
          </a:p>
        </p:txBody>
      </p:sp>
    </p:spTree>
    <p:extLst>
      <p:ext uri="{BB962C8B-B14F-4D97-AF65-F5344CB8AC3E}">
        <p14:creationId xmlns:p14="http://schemas.microsoft.com/office/powerpoint/2010/main" val="88231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76672"/>
            <a:ext cx="8064896" cy="923330"/>
          </a:xfrm>
          <a:prstGeom prst="rect">
            <a:avLst/>
          </a:prstGeom>
        </p:spPr>
        <p:txBody>
          <a:bodyPr wrap="square">
            <a:spAutoFit/>
          </a:bodyPr>
          <a:lstStyle/>
          <a:p>
            <a:r>
              <a:rPr lang="en-US" b="1" dirty="0"/>
              <a:t>1.5. Establish consistency of PEOs with Mission of the Department (15)</a:t>
            </a:r>
          </a:p>
          <a:p>
            <a:pPr marL="449263"/>
            <a:r>
              <a:rPr lang="en-US" b="1" dirty="0"/>
              <a:t>(</a:t>
            </a:r>
            <a:r>
              <a:rPr lang="en-US" b="1" i="1" dirty="0"/>
              <a:t>Generate a “Mission of the Department – PEOs matrix” with justification and rationale of the mapping</a:t>
            </a:r>
            <a:r>
              <a:rPr lang="en-US" b="1" dirty="0"/>
              <a:t>) </a:t>
            </a:r>
            <a:endParaRPr lang="en-IN" b="1" dirty="0"/>
          </a:p>
        </p:txBody>
      </p:sp>
      <p:graphicFrame>
        <p:nvGraphicFramePr>
          <p:cNvPr id="3" name="Table 2"/>
          <p:cNvGraphicFramePr>
            <a:graphicFrameLocks noGrp="1"/>
          </p:cNvGraphicFramePr>
          <p:nvPr>
            <p:extLst>
              <p:ext uri="{D42A27DB-BD31-4B8C-83A1-F6EECF244321}">
                <p14:modId xmlns:p14="http://schemas.microsoft.com/office/powerpoint/2010/main" val="1462770634"/>
              </p:ext>
            </p:extLst>
          </p:nvPr>
        </p:nvGraphicFramePr>
        <p:xfrm>
          <a:off x="1043608" y="1564392"/>
          <a:ext cx="7488831" cy="1308920"/>
        </p:xfrm>
        <a:graphic>
          <a:graphicData uri="http://schemas.openxmlformats.org/drawingml/2006/table">
            <a:tbl>
              <a:tblPr firstRow="1" firstCol="1" bandRow="1">
                <a:tableStyleId>{5C22544A-7EE6-4342-B048-85BDC9FD1C3A}</a:tableStyleId>
              </a:tblPr>
              <a:tblGrid>
                <a:gridCol w="3771063">
                  <a:extLst>
                    <a:ext uri="{9D8B030D-6E8A-4147-A177-3AD203B41FA5}">
                      <a16:colId xmlns:a16="http://schemas.microsoft.com/office/drawing/2014/main" val="20000"/>
                    </a:ext>
                  </a:extLst>
                </a:gridCol>
                <a:gridCol w="839988">
                  <a:extLst>
                    <a:ext uri="{9D8B030D-6E8A-4147-A177-3AD203B41FA5}">
                      <a16:colId xmlns:a16="http://schemas.microsoft.com/office/drawing/2014/main" val="20001"/>
                    </a:ext>
                  </a:extLst>
                </a:gridCol>
                <a:gridCol w="839141">
                  <a:extLst>
                    <a:ext uri="{9D8B030D-6E8A-4147-A177-3AD203B41FA5}">
                      <a16:colId xmlns:a16="http://schemas.microsoft.com/office/drawing/2014/main" val="20002"/>
                    </a:ext>
                  </a:extLst>
                </a:gridCol>
                <a:gridCol w="839141">
                  <a:extLst>
                    <a:ext uri="{9D8B030D-6E8A-4147-A177-3AD203B41FA5}">
                      <a16:colId xmlns:a16="http://schemas.microsoft.com/office/drawing/2014/main" val="20003"/>
                    </a:ext>
                  </a:extLst>
                </a:gridCol>
                <a:gridCol w="1199498">
                  <a:extLst>
                    <a:ext uri="{9D8B030D-6E8A-4147-A177-3AD203B41FA5}">
                      <a16:colId xmlns:a16="http://schemas.microsoft.com/office/drawing/2014/main" val="20004"/>
                    </a:ext>
                  </a:extLst>
                </a:gridCol>
              </a:tblGrid>
              <a:tr h="327230">
                <a:tc>
                  <a:txBody>
                    <a:bodyPr/>
                    <a:lstStyle/>
                    <a:p>
                      <a:pPr algn="l">
                        <a:lnSpc>
                          <a:spcPct val="150000"/>
                        </a:lnSpc>
                        <a:spcBef>
                          <a:spcPts val="600"/>
                        </a:spcBef>
                        <a:spcAft>
                          <a:spcPts val="0"/>
                        </a:spcAft>
                      </a:pPr>
                      <a:r>
                        <a:rPr lang="en-US" sz="1400" dirty="0">
                          <a:solidFill>
                            <a:schemeClr val="tx1"/>
                          </a:solidFill>
                          <a:effectLst/>
                        </a:rPr>
                        <a:t>PEO Statements </a:t>
                      </a:r>
                      <a:endParaRPr lang="en-IN" sz="1400" dirty="0">
                        <a:solidFill>
                          <a:schemeClr val="tx1"/>
                        </a:solidFill>
                        <a:effectLst/>
                        <a:latin typeface="Times New Roman"/>
                        <a:ea typeface="Times New Roman"/>
                      </a:endParaRPr>
                    </a:p>
                  </a:txBody>
                  <a:tcPr marL="19050" marR="19050"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dirty="0">
                          <a:solidFill>
                            <a:schemeClr val="tx1"/>
                          </a:solidFill>
                          <a:effectLst/>
                        </a:rPr>
                        <a:t>M1</a:t>
                      </a:r>
                      <a:endParaRPr lang="en-IN" sz="1400" dirty="0">
                        <a:solidFill>
                          <a:schemeClr val="tx1"/>
                        </a:solidFill>
                        <a:effectLst/>
                        <a:latin typeface="Times New Roman"/>
                        <a:ea typeface="Times New Roman"/>
                      </a:endParaRPr>
                    </a:p>
                  </a:txBody>
                  <a:tcPr marL="19050" marR="19050"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dirty="0">
                          <a:solidFill>
                            <a:schemeClr val="tx1"/>
                          </a:solidFill>
                          <a:effectLst/>
                        </a:rPr>
                        <a:t>M2</a:t>
                      </a:r>
                      <a:endParaRPr lang="en-IN" sz="1400" dirty="0">
                        <a:solidFill>
                          <a:schemeClr val="tx1"/>
                        </a:solidFill>
                        <a:effectLst/>
                        <a:latin typeface="Times New Roman"/>
                        <a:ea typeface="Times New Roman"/>
                      </a:endParaRPr>
                    </a:p>
                  </a:txBody>
                  <a:tcPr marL="19050" marR="19050"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dirty="0">
                          <a:solidFill>
                            <a:schemeClr val="tx1"/>
                          </a:solidFill>
                          <a:effectLst/>
                        </a:rPr>
                        <a:t>….</a:t>
                      </a:r>
                      <a:endParaRPr lang="en-IN" sz="1400" dirty="0">
                        <a:solidFill>
                          <a:schemeClr val="tx1"/>
                        </a:solidFill>
                        <a:effectLst/>
                        <a:latin typeface="Times New Roman"/>
                        <a:ea typeface="Times New Roman"/>
                      </a:endParaRPr>
                    </a:p>
                  </a:txBody>
                  <a:tcPr marL="19050" marR="19050"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dirty="0" err="1">
                          <a:solidFill>
                            <a:schemeClr val="tx1"/>
                          </a:solidFill>
                          <a:effectLst/>
                        </a:rPr>
                        <a:t>Mn</a:t>
                      </a:r>
                      <a:endParaRPr lang="en-IN" sz="1400" dirty="0">
                        <a:solidFill>
                          <a:schemeClr val="tx1"/>
                        </a:solidFill>
                        <a:effectLst/>
                        <a:latin typeface="Times New Roman"/>
                        <a:ea typeface="Times New Roman"/>
                      </a:endParaRPr>
                    </a:p>
                  </a:txBody>
                  <a:tcPr marL="19050" marR="19050"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7230">
                <a:tc>
                  <a:txBody>
                    <a:bodyPr/>
                    <a:lstStyle/>
                    <a:p>
                      <a:pPr algn="l">
                        <a:lnSpc>
                          <a:spcPct val="150000"/>
                        </a:lnSpc>
                        <a:spcBef>
                          <a:spcPts val="600"/>
                        </a:spcBef>
                        <a:spcAft>
                          <a:spcPts val="0"/>
                        </a:spcAft>
                      </a:pPr>
                      <a:r>
                        <a:rPr lang="en-US" sz="1400" dirty="0">
                          <a:solidFill>
                            <a:schemeClr val="tx1"/>
                          </a:solidFill>
                          <a:effectLst/>
                        </a:rPr>
                        <a:t>PEO1: </a:t>
                      </a:r>
                      <a:endParaRPr lang="en-IN" sz="1400" dirty="0">
                        <a:solidFill>
                          <a:schemeClr val="tx1"/>
                        </a:solidFill>
                        <a:effectLst/>
                        <a:latin typeface="Times New Roman"/>
                        <a:ea typeface="Times New Roman"/>
                      </a:endParaRPr>
                    </a:p>
                  </a:txBody>
                  <a:tcPr marL="19050" marR="19050"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7230">
                <a:tc>
                  <a:txBody>
                    <a:bodyPr/>
                    <a:lstStyle/>
                    <a:p>
                      <a:pPr algn="l">
                        <a:lnSpc>
                          <a:spcPct val="150000"/>
                        </a:lnSpc>
                        <a:spcBef>
                          <a:spcPts val="600"/>
                        </a:spcBef>
                        <a:spcAft>
                          <a:spcPts val="0"/>
                        </a:spcAft>
                      </a:pPr>
                      <a:r>
                        <a:rPr lang="en-US" sz="1400">
                          <a:solidFill>
                            <a:schemeClr val="tx1"/>
                          </a:solidFill>
                          <a:effectLst/>
                        </a:rPr>
                        <a:t>PEO2: </a:t>
                      </a:r>
                      <a:endParaRPr lang="en-IN" sz="1400">
                        <a:solidFill>
                          <a:schemeClr val="tx1"/>
                        </a:solidFill>
                        <a:effectLst/>
                        <a:latin typeface="Times New Roman"/>
                        <a:ea typeface="Times New Roman"/>
                      </a:endParaRPr>
                    </a:p>
                  </a:txBody>
                  <a:tcPr marL="19050" marR="19050"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7230">
                <a:tc>
                  <a:txBody>
                    <a:bodyPr/>
                    <a:lstStyle/>
                    <a:p>
                      <a:pPr algn="l">
                        <a:lnSpc>
                          <a:spcPct val="150000"/>
                        </a:lnSpc>
                        <a:spcBef>
                          <a:spcPts val="600"/>
                        </a:spcBef>
                        <a:spcAft>
                          <a:spcPts val="0"/>
                        </a:spcAft>
                      </a:pPr>
                      <a:r>
                        <a:rPr lang="en-US" sz="1400" dirty="0">
                          <a:solidFill>
                            <a:schemeClr val="tx1"/>
                          </a:solidFill>
                          <a:effectLst/>
                        </a:rPr>
                        <a:t>PEON: </a:t>
                      </a:r>
                      <a:endParaRPr lang="en-IN" sz="1400" dirty="0">
                        <a:solidFill>
                          <a:schemeClr val="tx1"/>
                        </a:solidFill>
                        <a:effectLst/>
                        <a:latin typeface="Times New Roman"/>
                        <a:ea typeface="Times New Roman"/>
                      </a:endParaRPr>
                    </a:p>
                  </a:txBody>
                  <a:tcPr marL="19050" marR="19050"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Rectangle 3"/>
          <p:cNvSpPr/>
          <p:nvPr/>
        </p:nvSpPr>
        <p:spPr>
          <a:xfrm>
            <a:off x="971600" y="3546882"/>
            <a:ext cx="7704856" cy="2308324"/>
          </a:xfrm>
          <a:prstGeom prst="rect">
            <a:avLst/>
          </a:prstGeom>
        </p:spPr>
        <p:txBody>
          <a:bodyPr wrap="square">
            <a:spAutoFit/>
          </a:bodyPr>
          <a:lstStyle/>
          <a:p>
            <a:pPr marL="630238" indent="-630238"/>
            <a:r>
              <a:rPr lang="en-US" b="1" dirty="0"/>
              <a:t>Note:  </a:t>
            </a:r>
            <a:r>
              <a:rPr lang="en-US" dirty="0"/>
              <a:t>M1, M2. . . </a:t>
            </a:r>
            <a:r>
              <a:rPr lang="en-US" dirty="0" err="1"/>
              <a:t>Mn</a:t>
            </a:r>
            <a:r>
              <a:rPr lang="en-US" dirty="0"/>
              <a:t> are distinct elements of Mission statement. Enter correlation levels 1, 2 or 3 as defined below:</a:t>
            </a:r>
            <a:endParaRPr lang="en-IN" dirty="0"/>
          </a:p>
          <a:p>
            <a:pPr marL="630238"/>
            <a:r>
              <a:rPr lang="en-US" dirty="0"/>
              <a:t>1: Slight (Low)	</a:t>
            </a:r>
          </a:p>
          <a:p>
            <a:pPr marL="630238"/>
            <a:r>
              <a:rPr lang="en-US" dirty="0"/>
              <a:t>2: Moderate (Medium)	</a:t>
            </a:r>
          </a:p>
          <a:p>
            <a:pPr marL="630238"/>
            <a:r>
              <a:rPr lang="en-US" dirty="0"/>
              <a:t>3: Substantial (High) </a:t>
            </a:r>
            <a:r>
              <a:rPr lang="en-US" i="1" dirty="0"/>
              <a:t>If there is no correlation, put “-”</a:t>
            </a:r>
            <a:endParaRPr lang="en-IN" dirty="0"/>
          </a:p>
          <a:p>
            <a:endParaRPr lang="en-US" b="1" i="1" dirty="0"/>
          </a:p>
          <a:p>
            <a:pPr marL="630238" indent="-630238"/>
            <a:r>
              <a:rPr lang="en-US" b="1" i="1" dirty="0"/>
              <a:t>Note: </a:t>
            </a:r>
            <a:r>
              <a:rPr lang="en-US" i="1" dirty="0"/>
              <a:t>Wherever the word “process” is used in this document its meaning is process formulation, notification to all the concerned, and implementation</a:t>
            </a:r>
            <a:endParaRPr lang="en-IN" dirty="0"/>
          </a:p>
        </p:txBody>
      </p:sp>
      <p:sp>
        <p:nvSpPr>
          <p:cNvPr id="5" name="Footer Placeholder 4">
            <a:extLst>
              <a:ext uri="{FF2B5EF4-FFF2-40B4-BE49-F238E27FC236}">
                <a16:creationId xmlns:a16="http://schemas.microsoft.com/office/drawing/2014/main" id="{8D52F8E3-8C20-4376-A758-333DD6F0B8B0}"/>
              </a:ext>
            </a:extLst>
          </p:cNvPr>
          <p:cNvSpPr>
            <a:spLocks noGrp="1"/>
          </p:cNvSpPr>
          <p:nvPr>
            <p:ph type="ftr" sz="quarter" idx="11"/>
          </p:nvPr>
        </p:nvSpPr>
        <p:spPr/>
        <p:txBody>
          <a:bodyPr/>
          <a:lstStyle/>
          <a:p>
            <a:r>
              <a:rPr lang="en-US"/>
              <a:t>NBA SAR Tier II INDORE 8th June 2018</a:t>
            </a:r>
            <a:endParaRPr lang="en-IN"/>
          </a:p>
        </p:txBody>
      </p:sp>
      <p:sp>
        <p:nvSpPr>
          <p:cNvPr id="6" name="Slide Number Placeholder 5">
            <a:extLst>
              <a:ext uri="{FF2B5EF4-FFF2-40B4-BE49-F238E27FC236}">
                <a16:creationId xmlns:a16="http://schemas.microsoft.com/office/drawing/2014/main" id="{2C5BC349-F772-442D-90DE-B17D298C0A5F}"/>
              </a:ext>
            </a:extLst>
          </p:cNvPr>
          <p:cNvSpPr>
            <a:spLocks noGrp="1"/>
          </p:cNvSpPr>
          <p:nvPr>
            <p:ph type="sldNum" sz="quarter" idx="12"/>
          </p:nvPr>
        </p:nvSpPr>
        <p:spPr/>
        <p:txBody>
          <a:bodyPr/>
          <a:lstStyle/>
          <a:p>
            <a:fld id="{422658B8-A02A-475D-9AE9-842168B0879B}" type="slidenum">
              <a:rPr lang="en-IN" smtClean="0"/>
              <a:t>16</a:t>
            </a:fld>
            <a:endParaRPr lang="en-IN"/>
          </a:p>
        </p:txBody>
      </p:sp>
    </p:spTree>
    <p:extLst>
      <p:ext uri="{BB962C8B-B14F-4D97-AF65-F5344CB8AC3E}">
        <p14:creationId xmlns:p14="http://schemas.microsoft.com/office/powerpoint/2010/main" val="865086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52680370"/>
              </p:ext>
            </p:extLst>
          </p:nvPr>
        </p:nvGraphicFramePr>
        <p:xfrm>
          <a:off x="683568" y="260648"/>
          <a:ext cx="7776863" cy="432047"/>
        </p:xfrm>
        <a:graphic>
          <a:graphicData uri="http://schemas.openxmlformats.org/drawingml/2006/table">
            <a:tbl>
              <a:tblPr firstRow="1" firstCol="1" bandRow="1">
                <a:tableStyleId>{5C22544A-7EE6-4342-B048-85BDC9FD1C3A}</a:tableStyleId>
              </a:tblPr>
              <a:tblGrid>
                <a:gridCol w="1454340">
                  <a:extLst>
                    <a:ext uri="{9D8B030D-6E8A-4147-A177-3AD203B41FA5}">
                      <a16:colId xmlns:a16="http://schemas.microsoft.com/office/drawing/2014/main" val="20000"/>
                    </a:ext>
                  </a:extLst>
                </a:gridCol>
                <a:gridCol w="5242404">
                  <a:extLst>
                    <a:ext uri="{9D8B030D-6E8A-4147-A177-3AD203B41FA5}">
                      <a16:colId xmlns:a16="http://schemas.microsoft.com/office/drawing/2014/main" val="20001"/>
                    </a:ext>
                  </a:extLst>
                </a:gridCol>
                <a:gridCol w="1080119">
                  <a:extLst>
                    <a:ext uri="{9D8B030D-6E8A-4147-A177-3AD203B41FA5}">
                      <a16:colId xmlns:a16="http://schemas.microsoft.com/office/drawing/2014/main" val="20002"/>
                    </a:ext>
                  </a:extLst>
                </a:gridCol>
              </a:tblGrid>
              <a:tr h="432047">
                <a:tc>
                  <a:txBody>
                    <a:bodyPr/>
                    <a:lstStyle/>
                    <a:p>
                      <a:pPr algn="ctr">
                        <a:lnSpc>
                          <a:spcPct val="150000"/>
                        </a:lnSpc>
                        <a:spcBef>
                          <a:spcPts val="600"/>
                        </a:spcBef>
                        <a:spcAft>
                          <a:spcPts val="0"/>
                        </a:spcAft>
                      </a:pPr>
                      <a:r>
                        <a:rPr lang="en-US" sz="1800" dirty="0">
                          <a:solidFill>
                            <a:schemeClr val="tx1"/>
                          </a:solidFill>
                          <a:effectLst/>
                        </a:rPr>
                        <a:t>CRITERION 2</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dirty="0">
                          <a:solidFill>
                            <a:schemeClr val="tx1"/>
                          </a:solidFill>
                          <a:effectLst/>
                        </a:rPr>
                        <a:t>Program Curriculum and Teaching Learning Process</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100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 name="Rectangle 1"/>
          <p:cNvSpPr/>
          <p:nvPr/>
        </p:nvSpPr>
        <p:spPr>
          <a:xfrm>
            <a:off x="683568" y="887808"/>
            <a:ext cx="8208912" cy="3323987"/>
          </a:xfrm>
          <a:prstGeom prst="rect">
            <a:avLst/>
          </a:prstGeom>
        </p:spPr>
        <p:txBody>
          <a:bodyPr wrap="square">
            <a:spAutoFit/>
          </a:bodyPr>
          <a:lstStyle/>
          <a:p>
            <a:r>
              <a:rPr lang="en-US" b="1" dirty="0"/>
              <a:t>2.1. Program Curriculum (20) </a:t>
            </a:r>
            <a:endParaRPr lang="en-IN" dirty="0"/>
          </a:p>
          <a:p>
            <a:pPr marL="989013" indent="-539750"/>
            <a:r>
              <a:rPr lang="en-US" b="1" dirty="0"/>
              <a:t>2.1.1. State the process used to identify extent of compliance of the University curriculum for attaining the Program Outcomes and Program Specific Outcomes as mentioned in Annexure I. Also mention the identified curricular gaps, if any (10) </a:t>
            </a:r>
            <a:endParaRPr lang="en-IN" dirty="0"/>
          </a:p>
          <a:p>
            <a:pPr marL="989013"/>
            <a:r>
              <a:rPr lang="en-US" sz="1200" i="1" dirty="0"/>
              <a:t>(State the process details; also mention identified curricular gaps).</a:t>
            </a:r>
            <a:endParaRPr lang="en-IN" sz="1200" dirty="0"/>
          </a:p>
          <a:p>
            <a:endParaRPr lang="en-US" sz="1200" b="1" i="1" dirty="0"/>
          </a:p>
          <a:p>
            <a:r>
              <a:rPr lang="en-US" sz="1200" b="1" i="1" dirty="0"/>
              <a:t>Note:  </a:t>
            </a:r>
            <a:r>
              <a:rPr lang="en-US" sz="1200" i="1" dirty="0"/>
              <a:t>In case all POs are </a:t>
            </a:r>
            <a:r>
              <a:rPr lang="en-IN" sz="1200" i="1" dirty="0"/>
              <a:t>being demonstrably met</a:t>
            </a:r>
            <a:r>
              <a:rPr lang="en-IN" sz="1200" dirty="0"/>
              <a:t> </a:t>
            </a:r>
            <a:r>
              <a:rPr lang="en-US" sz="1200" i="1" dirty="0"/>
              <a:t>through University Curriculum then 2.1.2 will not be applicable and the weightage of 2.1.1 will be 20.</a:t>
            </a:r>
          </a:p>
          <a:p>
            <a:endParaRPr lang="en-IN" sz="1200" dirty="0"/>
          </a:p>
          <a:p>
            <a:pPr marL="989013" indent="-539750"/>
            <a:r>
              <a:rPr lang="en-US" b="1" dirty="0"/>
              <a:t>2.1.2. State the delivery details of the content beyond the syllabus for the attainment of      POs and PSOs (10) </a:t>
            </a:r>
            <a:endParaRPr lang="en-IN" dirty="0"/>
          </a:p>
          <a:p>
            <a:pPr marL="989013"/>
            <a:r>
              <a:rPr lang="en-US" sz="1200" i="1" dirty="0"/>
              <a:t>(Provide details of the additional course/learning material/content/laboratory experiments/projects etc., arising from the gaps identified in 2.1.1 in a tabular form in the format given below) </a:t>
            </a:r>
            <a:endParaRPr lang="en-IN" sz="1200" dirty="0"/>
          </a:p>
        </p:txBody>
      </p:sp>
      <p:sp>
        <p:nvSpPr>
          <p:cNvPr id="3" name="Rectangle 2"/>
          <p:cNvSpPr/>
          <p:nvPr/>
        </p:nvSpPr>
        <p:spPr>
          <a:xfrm>
            <a:off x="1187624" y="4218254"/>
            <a:ext cx="840615" cy="369332"/>
          </a:xfrm>
          <a:prstGeom prst="rect">
            <a:avLst/>
          </a:prstGeom>
        </p:spPr>
        <p:txBody>
          <a:bodyPr wrap="none">
            <a:spAutoFit/>
          </a:bodyPr>
          <a:lstStyle/>
          <a:p>
            <a:r>
              <a:rPr lang="en-US" b="1" dirty="0"/>
              <a:t>CAYm1</a:t>
            </a:r>
            <a:endParaRPr lang="en-IN" dirty="0"/>
          </a:p>
        </p:txBody>
      </p:sp>
      <p:graphicFrame>
        <p:nvGraphicFramePr>
          <p:cNvPr id="10" name="Table 9"/>
          <p:cNvGraphicFramePr>
            <a:graphicFrameLocks noGrp="1"/>
          </p:cNvGraphicFramePr>
          <p:nvPr>
            <p:extLst>
              <p:ext uri="{D42A27DB-BD31-4B8C-83A1-F6EECF244321}">
                <p14:modId xmlns:p14="http://schemas.microsoft.com/office/powerpoint/2010/main" val="1408234047"/>
              </p:ext>
            </p:extLst>
          </p:nvPr>
        </p:nvGraphicFramePr>
        <p:xfrm>
          <a:off x="1331640" y="4587586"/>
          <a:ext cx="7200800" cy="1123761"/>
        </p:xfrm>
        <a:graphic>
          <a:graphicData uri="http://schemas.openxmlformats.org/drawingml/2006/table">
            <a:tbl>
              <a:tblPr firstRow="1" firstCol="1" bandRow="1">
                <a:tableStyleId>{5C22544A-7EE6-4342-B048-85BDC9FD1C3A}</a:tableStyleId>
              </a:tblPr>
              <a:tblGrid>
                <a:gridCol w="541205">
                  <a:extLst>
                    <a:ext uri="{9D8B030D-6E8A-4147-A177-3AD203B41FA5}">
                      <a16:colId xmlns:a16="http://schemas.microsoft.com/office/drawing/2014/main" val="20000"/>
                    </a:ext>
                  </a:extLst>
                </a:gridCol>
                <a:gridCol w="633585">
                  <a:extLst>
                    <a:ext uri="{9D8B030D-6E8A-4147-A177-3AD203B41FA5}">
                      <a16:colId xmlns:a16="http://schemas.microsoft.com/office/drawing/2014/main" val="20001"/>
                    </a:ext>
                  </a:extLst>
                </a:gridCol>
                <a:gridCol w="810989">
                  <a:extLst>
                    <a:ext uri="{9D8B030D-6E8A-4147-A177-3AD203B41FA5}">
                      <a16:colId xmlns:a16="http://schemas.microsoft.com/office/drawing/2014/main" val="20002"/>
                    </a:ext>
                  </a:extLst>
                </a:gridCol>
                <a:gridCol w="1043168">
                  <a:extLst>
                    <a:ext uri="{9D8B030D-6E8A-4147-A177-3AD203B41FA5}">
                      <a16:colId xmlns:a16="http://schemas.microsoft.com/office/drawing/2014/main" val="20003"/>
                    </a:ext>
                  </a:extLst>
                </a:gridCol>
                <a:gridCol w="1505889">
                  <a:extLst>
                    <a:ext uri="{9D8B030D-6E8A-4147-A177-3AD203B41FA5}">
                      <a16:colId xmlns:a16="http://schemas.microsoft.com/office/drawing/2014/main" val="20004"/>
                    </a:ext>
                  </a:extLst>
                </a:gridCol>
                <a:gridCol w="1159257">
                  <a:extLst>
                    <a:ext uri="{9D8B030D-6E8A-4147-A177-3AD203B41FA5}">
                      <a16:colId xmlns:a16="http://schemas.microsoft.com/office/drawing/2014/main" val="20005"/>
                    </a:ext>
                  </a:extLst>
                </a:gridCol>
                <a:gridCol w="1506707">
                  <a:extLst>
                    <a:ext uri="{9D8B030D-6E8A-4147-A177-3AD203B41FA5}">
                      <a16:colId xmlns:a16="http://schemas.microsoft.com/office/drawing/2014/main" val="20006"/>
                    </a:ext>
                  </a:extLst>
                </a:gridCol>
              </a:tblGrid>
              <a:tr h="526894">
                <a:tc>
                  <a:txBody>
                    <a:bodyPr/>
                    <a:lstStyle/>
                    <a:p>
                      <a:pPr algn="ctr">
                        <a:lnSpc>
                          <a:spcPct val="150000"/>
                        </a:lnSpc>
                        <a:spcAft>
                          <a:spcPts val="0"/>
                        </a:spcAft>
                      </a:pPr>
                      <a:r>
                        <a:rPr lang="en-US" sz="1200" dirty="0">
                          <a:solidFill>
                            <a:sysClr val="windowText" lastClr="000000"/>
                          </a:solidFill>
                          <a:effectLst/>
                        </a:rPr>
                        <a:t>S. No.</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Gap</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Action taken</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Date-Month-Year</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Resource Person with designation</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 of students present</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Relevance to POs, PSOs</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3384">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3384">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5" name="Footer Placeholder 4">
            <a:extLst>
              <a:ext uri="{FF2B5EF4-FFF2-40B4-BE49-F238E27FC236}">
                <a16:creationId xmlns:a16="http://schemas.microsoft.com/office/drawing/2014/main" id="{5283D688-7A89-4008-BE05-BBAACCC82376}"/>
              </a:ext>
            </a:extLst>
          </p:cNvPr>
          <p:cNvSpPr>
            <a:spLocks noGrp="1"/>
          </p:cNvSpPr>
          <p:nvPr>
            <p:ph type="ftr" sz="quarter" idx="11"/>
          </p:nvPr>
        </p:nvSpPr>
        <p:spPr/>
        <p:txBody>
          <a:bodyPr/>
          <a:lstStyle/>
          <a:p>
            <a:r>
              <a:rPr lang="en-US"/>
              <a:t>NBA SAR Tier II INDORE 8th June 2018</a:t>
            </a:r>
            <a:endParaRPr lang="en-IN"/>
          </a:p>
        </p:txBody>
      </p:sp>
      <p:sp>
        <p:nvSpPr>
          <p:cNvPr id="6" name="Slide Number Placeholder 5">
            <a:extLst>
              <a:ext uri="{FF2B5EF4-FFF2-40B4-BE49-F238E27FC236}">
                <a16:creationId xmlns:a16="http://schemas.microsoft.com/office/drawing/2014/main" id="{E5C29A93-24D9-4493-80EC-521A09845FAB}"/>
              </a:ext>
            </a:extLst>
          </p:cNvPr>
          <p:cNvSpPr>
            <a:spLocks noGrp="1"/>
          </p:cNvSpPr>
          <p:nvPr>
            <p:ph type="sldNum" sz="quarter" idx="12"/>
          </p:nvPr>
        </p:nvSpPr>
        <p:spPr/>
        <p:txBody>
          <a:bodyPr/>
          <a:lstStyle/>
          <a:p>
            <a:fld id="{422658B8-A02A-475D-9AE9-842168B0879B}" type="slidenum">
              <a:rPr lang="en-IN" smtClean="0"/>
              <a:t>17</a:t>
            </a:fld>
            <a:endParaRPr lang="en-IN"/>
          </a:p>
        </p:txBody>
      </p:sp>
    </p:spTree>
    <p:extLst>
      <p:ext uri="{BB962C8B-B14F-4D97-AF65-F5344CB8AC3E}">
        <p14:creationId xmlns:p14="http://schemas.microsoft.com/office/powerpoint/2010/main" val="4022377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332656"/>
            <a:ext cx="850297" cy="369332"/>
          </a:xfrm>
          <a:prstGeom prst="rect">
            <a:avLst/>
          </a:prstGeom>
        </p:spPr>
        <p:txBody>
          <a:bodyPr wrap="none">
            <a:spAutoFit/>
          </a:bodyPr>
          <a:lstStyle/>
          <a:p>
            <a:r>
              <a:rPr lang="en-US" b="1" dirty="0"/>
              <a:t>CAY</a:t>
            </a:r>
            <a:r>
              <a:rPr lang="en-US" b="1" i="1" dirty="0"/>
              <a:t>m2</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3124298954"/>
              </p:ext>
            </p:extLst>
          </p:nvPr>
        </p:nvGraphicFramePr>
        <p:xfrm>
          <a:off x="971600" y="777260"/>
          <a:ext cx="7200800" cy="1123761"/>
        </p:xfrm>
        <a:graphic>
          <a:graphicData uri="http://schemas.openxmlformats.org/drawingml/2006/table">
            <a:tbl>
              <a:tblPr firstRow="1" firstCol="1" bandRow="1">
                <a:tableStyleId>{5C22544A-7EE6-4342-B048-85BDC9FD1C3A}</a:tableStyleId>
              </a:tblPr>
              <a:tblGrid>
                <a:gridCol w="541205">
                  <a:extLst>
                    <a:ext uri="{9D8B030D-6E8A-4147-A177-3AD203B41FA5}">
                      <a16:colId xmlns:a16="http://schemas.microsoft.com/office/drawing/2014/main" val="20000"/>
                    </a:ext>
                  </a:extLst>
                </a:gridCol>
                <a:gridCol w="633585">
                  <a:extLst>
                    <a:ext uri="{9D8B030D-6E8A-4147-A177-3AD203B41FA5}">
                      <a16:colId xmlns:a16="http://schemas.microsoft.com/office/drawing/2014/main" val="20001"/>
                    </a:ext>
                  </a:extLst>
                </a:gridCol>
                <a:gridCol w="810989">
                  <a:extLst>
                    <a:ext uri="{9D8B030D-6E8A-4147-A177-3AD203B41FA5}">
                      <a16:colId xmlns:a16="http://schemas.microsoft.com/office/drawing/2014/main" val="20002"/>
                    </a:ext>
                  </a:extLst>
                </a:gridCol>
                <a:gridCol w="1043168">
                  <a:extLst>
                    <a:ext uri="{9D8B030D-6E8A-4147-A177-3AD203B41FA5}">
                      <a16:colId xmlns:a16="http://schemas.microsoft.com/office/drawing/2014/main" val="20003"/>
                    </a:ext>
                  </a:extLst>
                </a:gridCol>
                <a:gridCol w="1505889">
                  <a:extLst>
                    <a:ext uri="{9D8B030D-6E8A-4147-A177-3AD203B41FA5}">
                      <a16:colId xmlns:a16="http://schemas.microsoft.com/office/drawing/2014/main" val="20004"/>
                    </a:ext>
                  </a:extLst>
                </a:gridCol>
                <a:gridCol w="1159257">
                  <a:extLst>
                    <a:ext uri="{9D8B030D-6E8A-4147-A177-3AD203B41FA5}">
                      <a16:colId xmlns:a16="http://schemas.microsoft.com/office/drawing/2014/main" val="20005"/>
                    </a:ext>
                  </a:extLst>
                </a:gridCol>
                <a:gridCol w="1506707">
                  <a:extLst>
                    <a:ext uri="{9D8B030D-6E8A-4147-A177-3AD203B41FA5}">
                      <a16:colId xmlns:a16="http://schemas.microsoft.com/office/drawing/2014/main" val="20006"/>
                    </a:ext>
                  </a:extLst>
                </a:gridCol>
              </a:tblGrid>
              <a:tr h="526894">
                <a:tc>
                  <a:txBody>
                    <a:bodyPr/>
                    <a:lstStyle/>
                    <a:p>
                      <a:pPr algn="ctr">
                        <a:lnSpc>
                          <a:spcPct val="150000"/>
                        </a:lnSpc>
                        <a:spcAft>
                          <a:spcPts val="0"/>
                        </a:spcAft>
                      </a:pPr>
                      <a:r>
                        <a:rPr lang="en-US" sz="1200" dirty="0">
                          <a:solidFill>
                            <a:sysClr val="windowText" lastClr="000000"/>
                          </a:solidFill>
                          <a:effectLst/>
                        </a:rPr>
                        <a:t>S. No.</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Gap</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Action taken</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Date-Month-Year</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Resource Person with designation</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 of students present</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Relevance to POs, PSOs</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3384">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3384">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6" name="Rectangle 5"/>
          <p:cNvSpPr/>
          <p:nvPr/>
        </p:nvSpPr>
        <p:spPr>
          <a:xfrm>
            <a:off x="832452" y="2420888"/>
            <a:ext cx="850297" cy="369332"/>
          </a:xfrm>
          <a:prstGeom prst="rect">
            <a:avLst/>
          </a:prstGeom>
        </p:spPr>
        <p:txBody>
          <a:bodyPr wrap="none">
            <a:spAutoFit/>
          </a:bodyPr>
          <a:lstStyle/>
          <a:p>
            <a:r>
              <a:rPr lang="en-US" b="1" dirty="0"/>
              <a:t>CAY</a:t>
            </a:r>
            <a:r>
              <a:rPr lang="en-US" b="1" i="1" dirty="0"/>
              <a:t>m3</a:t>
            </a:r>
            <a:endParaRPr lang="en-IN" dirty="0"/>
          </a:p>
        </p:txBody>
      </p:sp>
      <p:graphicFrame>
        <p:nvGraphicFramePr>
          <p:cNvPr id="7" name="Table 6"/>
          <p:cNvGraphicFramePr>
            <a:graphicFrameLocks noGrp="1"/>
          </p:cNvGraphicFramePr>
          <p:nvPr>
            <p:extLst>
              <p:ext uri="{D42A27DB-BD31-4B8C-83A1-F6EECF244321}">
                <p14:modId xmlns:p14="http://schemas.microsoft.com/office/powerpoint/2010/main" val="1040868598"/>
              </p:ext>
            </p:extLst>
          </p:nvPr>
        </p:nvGraphicFramePr>
        <p:xfrm>
          <a:off x="1013068" y="2924945"/>
          <a:ext cx="7375356" cy="1166357"/>
        </p:xfrm>
        <a:graphic>
          <a:graphicData uri="http://schemas.openxmlformats.org/drawingml/2006/table">
            <a:tbl>
              <a:tblPr firstRow="1" firstCol="1" bandRow="1">
                <a:tableStyleId>{5C22544A-7EE6-4342-B048-85BDC9FD1C3A}</a:tableStyleId>
              </a:tblPr>
              <a:tblGrid>
                <a:gridCol w="554324">
                  <a:extLst>
                    <a:ext uri="{9D8B030D-6E8A-4147-A177-3AD203B41FA5}">
                      <a16:colId xmlns:a16="http://schemas.microsoft.com/office/drawing/2014/main" val="20000"/>
                    </a:ext>
                  </a:extLst>
                </a:gridCol>
                <a:gridCol w="648944">
                  <a:extLst>
                    <a:ext uri="{9D8B030D-6E8A-4147-A177-3AD203B41FA5}">
                      <a16:colId xmlns:a16="http://schemas.microsoft.com/office/drawing/2014/main" val="20001"/>
                    </a:ext>
                  </a:extLst>
                </a:gridCol>
                <a:gridCol w="830648">
                  <a:extLst>
                    <a:ext uri="{9D8B030D-6E8A-4147-A177-3AD203B41FA5}">
                      <a16:colId xmlns:a16="http://schemas.microsoft.com/office/drawing/2014/main" val="20002"/>
                    </a:ext>
                  </a:extLst>
                </a:gridCol>
                <a:gridCol w="1068456">
                  <a:extLst>
                    <a:ext uri="{9D8B030D-6E8A-4147-A177-3AD203B41FA5}">
                      <a16:colId xmlns:a16="http://schemas.microsoft.com/office/drawing/2014/main" val="20003"/>
                    </a:ext>
                  </a:extLst>
                </a:gridCol>
                <a:gridCol w="1542394">
                  <a:extLst>
                    <a:ext uri="{9D8B030D-6E8A-4147-A177-3AD203B41FA5}">
                      <a16:colId xmlns:a16="http://schemas.microsoft.com/office/drawing/2014/main" val="20004"/>
                    </a:ext>
                  </a:extLst>
                </a:gridCol>
                <a:gridCol w="1187359">
                  <a:extLst>
                    <a:ext uri="{9D8B030D-6E8A-4147-A177-3AD203B41FA5}">
                      <a16:colId xmlns:a16="http://schemas.microsoft.com/office/drawing/2014/main" val="20005"/>
                    </a:ext>
                  </a:extLst>
                </a:gridCol>
                <a:gridCol w="1543231">
                  <a:extLst>
                    <a:ext uri="{9D8B030D-6E8A-4147-A177-3AD203B41FA5}">
                      <a16:colId xmlns:a16="http://schemas.microsoft.com/office/drawing/2014/main" val="20006"/>
                    </a:ext>
                  </a:extLst>
                </a:gridCol>
              </a:tblGrid>
              <a:tr h="543237">
                <a:tc>
                  <a:txBody>
                    <a:bodyPr/>
                    <a:lstStyle/>
                    <a:p>
                      <a:pPr algn="ctr">
                        <a:lnSpc>
                          <a:spcPct val="150000"/>
                        </a:lnSpc>
                        <a:spcAft>
                          <a:spcPts val="0"/>
                        </a:spcAft>
                      </a:pPr>
                      <a:r>
                        <a:rPr lang="en-US" sz="1200" dirty="0">
                          <a:solidFill>
                            <a:sysClr val="windowText" lastClr="000000"/>
                          </a:solidFill>
                          <a:effectLst/>
                        </a:rPr>
                        <a:t>S. No.</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Gap</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Action taken</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Date-Month-Year</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Resource Person with designation</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 of students present</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Relevance to POs, PSOs</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04445">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04445">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8" name="Rectangle 7"/>
          <p:cNvSpPr/>
          <p:nvPr/>
        </p:nvSpPr>
        <p:spPr>
          <a:xfrm>
            <a:off x="1043608" y="4365104"/>
            <a:ext cx="7416824" cy="677108"/>
          </a:xfrm>
          <a:prstGeom prst="rect">
            <a:avLst/>
          </a:prstGeom>
        </p:spPr>
        <p:txBody>
          <a:bodyPr wrap="square">
            <a:spAutoFit/>
          </a:bodyPr>
          <a:lstStyle/>
          <a:p>
            <a:pPr marL="630238" indent="-630238" algn="just"/>
            <a:r>
              <a:rPr lang="en-US" sz="1400" b="1" dirty="0"/>
              <a:t>Note: </a:t>
            </a:r>
            <a:r>
              <a:rPr lang="en-US" sz="1200" dirty="0"/>
              <a:t>Please mention </a:t>
            </a:r>
            <a:r>
              <a:rPr lang="en-US" sz="1200" i="1" dirty="0"/>
              <a:t>in detail </a:t>
            </a:r>
            <a:r>
              <a:rPr lang="en-US" sz="1200" dirty="0"/>
              <a:t>whether the Institution has given such inputs and suggestions to the Affiliating University regarding curricular gaps and possible addition of new content/add-on courses in the curriculum, to bridge the gap and to better attain program outcome(s). </a:t>
            </a:r>
            <a:endParaRPr lang="en-IN" sz="1200" dirty="0"/>
          </a:p>
        </p:txBody>
      </p:sp>
      <p:sp>
        <p:nvSpPr>
          <p:cNvPr id="2" name="Footer Placeholder 1">
            <a:extLst>
              <a:ext uri="{FF2B5EF4-FFF2-40B4-BE49-F238E27FC236}">
                <a16:creationId xmlns:a16="http://schemas.microsoft.com/office/drawing/2014/main" id="{F9F775B7-B9E8-4916-9BE9-253254154E1B}"/>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A2CDF7B6-904F-4B59-BF33-5F1BE1E38769}"/>
              </a:ext>
            </a:extLst>
          </p:cNvPr>
          <p:cNvSpPr>
            <a:spLocks noGrp="1"/>
          </p:cNvSpPr>
          <p:nvPr>
            <p:ph type="sldNum" sz="quarter" idx="12"/>
          </p:nvPr>
        </p:nvSpPr>
        <p:spPr/>
        <p:txBody>
          <a:bodyPr/>
          <a:lstStyle/>
          <a:p>
            <a:fld id="{422658B8-A02A-475D-9AE9-842168B0879B}" type="slidenum">
              <a:rPr lang="en-IN" smtClean="0"/>
              <a:t>18</a:t>
            </a:fld>
            <a:endParaRPr lang="en-IN"/>
          </a:p>
        </p:txBody>
      </p:sp>
    </p:spTree>
    <p:extLst>
      <p:ext uri="{BB962C8B-B14F-4D97-AF65-F5344CB8AC3E}">
        <p14:creationId xmlns:p14="http://schemas.microsoft.com/office/powerpoint/2010/main" val="3692017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8424936" cy="5293757"/>
          </a:xfrm>
          <a:prstGeom prst="rect">
            <a:avLst/>
          </a:prstGeom>
        </p:spPr>
        <p:txBody>
          <a:bodyPr wrap="square">
            <a:spAutoFit/>
          </a:bodyPr>
          <a:lstStyle/>
          <a:p>
            <a:r>
              <a:rPr lang="en-US" b="1" dirty="0"/>
              <a:t>2.2. Teaching-Learning Processes (100)</a:t>
            </a:r>
            <a:endParaRPr lang="en-IN" dirty="0"/>
          </a:p>
          <a:p>
            <a:pPr marL="449263"/>
            <a:r>
              <a:rPr lang="en-US" b="1" dirty="0"/>
              <a:t>2.2.1. Describe Processes followed to improve quality of Teaching &amp; Learning (25) </a:t>
            </a:r>
            <a:endParaRPr lang="en-IN" b="1" dirty="0"/>
          </a:p>
          <a:p>
            <a:pPr marL="1079500"/>
            <a:r>
              <a:rPr lang="en-US" sz="1200" i="1" dirty="0"/>
              <a:t>(Processes may include adherence to academic calendar and improving instruction methods using pedagogical initiatives such as real world examples, collaborative learning,  quality of laboratory experience with regard to conducting experiments, recording observations, analysis of data etc. encouraging bright students, assisting weak students etc. The implementation details and impact analysis need to be documented) </a:t>
            </a:r>
          </a:p>
          <a:p>
            <a:pPr marL="1079500"/>
            <a:endParaRPr lang="en-IN" sz="1100" dirty="0"/>
          </a:p>
          <a:p>
            <a:pPr marL="989013" indent="-539750"/>
            <a:r>
              <a:rPr lang="en-US" b="1" dirty="0"/>
              <a:t>2.2.2. Quality of internal semester Question papers, Assignments and Evaluation (20)</a:t>
            </a:r>
            <a:endParaRPr lang="en-IN" dirty="0"/>
          </a:p>
          <a:p>
            <a:pPr marL="989013"/>
            <a:r>
              <a:rPr lang="en-US" sz="1200" i="1" dirty="0"/>
              <a:t>(Mention the initiatives, implementation details and analysis of learning levels related to quality of semester question papers, assignments and evaluation)</a:t>
            </a:r>
            <a:endParaRPr lang="en-IN" sz="1200" dirty="0"/>
          </a:p>
          <a:p>
            <a:pPr marL="989013"/>
            <a:endParaRPr lang="en-IN" sz="1100" dirty="0"/>
          </a:p>
          <a:p>
            <a:pPr marL="449263">
              <a:tabLst>
                <a:tab pos="449263" algn="l"/>
              </a:tabLst>
            </a:pPr>
            <a:r>
              <a:rPr lang="en-US" b="1" dirty="0"/>
              <a:t>2.2.3. Quality of student projects (25)</a:t>
            </a:r>
            <a:endParaRPr lang="en-IN" dirty="0"/>
          </a:p>
          <a:p>
            <a:pPr marL="1079500"/>
            <a:r>
              <a:rPr lang="en-US" sz="1200" i="1" dirty="0"/>
              <a:t>(Quality of the project is measured in terms of consideration to factors including, but not limited to, environment, safety, ethics, cost, type (application, product, research, review etc.) and standards. Processes related to project identification, allotment, continuous monitoring, evaluation including demonstration of working prototypes and enhancing the relevance of projects. Mention Implementation details including details of POs and PSOs addressed through the projects with justification) </a:t>
            </a:r>
          </a:p>
          <a:p>
            <a:pPr marL="1079500"/>
            <a:endParaRPr lang="en-IN" sz="1100" dirty="0"/>
          </a:p>
          <a:p>
            <a:pPr marL="449263"/>
            <a:r>
              <a:rPr lang="en-US" b="1" dirty="0"/>
              <a:t>2.2.4. Initiatives related to industry interaction (15)</a:t>
            </a:r>
            <a:endParaRPr lang="en-IN" dirty="0"/>
          </a:p>
          <a:p>
            <a:pPr marL="1079500"/>
            <a:r>
              <a:rPr lang="en-US" sz="1200" i="1" dirty="0"/>
              <a:t>(Give details of the industry involvement in the program such as industry-attached laboratories, partial delivery of appropriate courses by industry experts etc. Mention the initiatives, implementation details and impact analysis) </a:t>
            </a:r>
          </a:p>
          <a:p>
            <a:pPr marL="1079500"/>
            <a:endParaRPr lang="en-IN" sz="1100" dirty="0"/>
          </a:p>
          <a:p>
            <a:pPr marL="449263"/>
            <a:r>
              <a:rPr lang="en-US" b="1" dirty="0"/>
              <a:t>2.2.5. Initiatives related to industry internship/summer training (15)</a:t>
            </a:r>
            <a:endParaRPr lang="en-IN" dirty="0"/>
          </a:p>
          <a:p>
            <a:pPr marL="1079500"/>
            <a:r>
              <a:rPr lang="en-US" sz="1200" i="1" dirty="0"/>
              <a:t>(Mention the initiatives, implementation details and impact analysis) </a:t>
            </a:r>
            <a:endParaRPr lang="en-IN" sz="1200" dirty="0"/>
          </a:p>
        </p:txBody>
      </p:sp>
      <p:sp>
        <p:nvSpPr>
          <p:cNvPr id="3" name="Footer Placeholder 2">
            <a:extLst>
              <a:ext uri="{FF2B5EF4-FFF2-40B4-BE49-F238E27FC236}">
                <a16:creationId xmlns:a16="http://schemas.microsoft.com/office/drawing/2014/main" id="{69E7C938-3204-4D0D-A07B-6E48BEB83FB9}"/>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CE56FB24-5CD9-4CB7-A786-FF88DC63B212}"/>
              </a:ext>
            </a:extLst>
          </p:cNvPr>
          <p:cNvSpPr>
            <a:spLocks noGrp="1"/>
          </p:cNvSpPr>
          <p:nvPr>
            <p:ph type="sldNum" sz="quarter" idx="12"/>
          </p:nvPr>
        </p:nvSpPr>
        <p:spPr/>
        <p:txBody>
          <a:bodyPr/>
          <a:lstStyle/>
          <a:p>
            <a:fld id="{422658B8-A02A-475D-9AE9-842168B0879B}" type="slidenum">
              <a:rPr lang="en-IN" smtClean="0"/>
              <a:t>19</a:t>
            </a:fld>
            <a:endParaRPr lang="en-IN"/>
          </a:p>
        </p:txBody>
      </p:sp>
    </p:spTree>
    <p:extLst>
      <p:ext uri="{BB962C8B-B14F-4D97-AF65-F5344CB8AC3E}">
        <p14:creationId xmlns:p14="http://schemas.microsoft.com/office/powerpoint/2010/main" val="3626883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C0CF8-C6C9-46BA-AA5B-F9885009C480}"/>
              </a:ext>
            </a:extLst>
          </p:cNvPr>
          <p:cNvSpPr>
            <a:spLocks noGrp="1"/>
          </p:cNvSpPr>
          <p:nvPr>
            <p:ph type="title"/>
          </p:nvPr>
        </p:nvSpPr>
        <p:spPr>
          <a:xfrm>
            <a:off x="457200" y="274638"/>
            <a:ext cx="8229600" cy="10636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20B19FD2-0BAA-4158-95EA-D3F9A7C33D8A}"/>
              </a:ext>
            </a:extLst>
          </p:cNvPr>
          <p:cNvSpPr>
            <a:spLocks noGrp="1"/>
          </p:cNvSpPr>
          <p:nvPr>
            <p:ph idx="1"/>
          </p:nvPr>
        </p:nvSpPr>
        <p:spPr>
          <a:xfrm>
            <a:off x="457200" y="533400"/>
            <a:ext cx="8229600" cy="6324600"/>
          </a:xfrm>
        </p:spPr>
        <p:txBody>
          <a:bodyPr/>
          <a:lstStyle/>
          <a:p>
            <a:pPr marL="0" indent="0">
              <a:buNone/>
            </a:pPr>
            <a:r>
              <a:rPr lang="en-IN" dirty="0"/>
              <a:t>SAR forms the basis for (first time) accreditation process</a:t>
            </a:r>
          </a:p>
          <a:p>
            <a:pPr marL="0" indent="0">
              <a:buNone/>
            </a:pPr>
            <a:endParaRPr lang="en-IN" dirty="0"/>
          </a:p>
          <a:p>
            <a:pPr marL="0" indent="0">
              <a:buNone/>
            </a:pPr>
            <a:r>
              <a:rPr lang="en-IN" dirty="0"/>
              <a:t>SAR prepared and submitted to NBA by the institute applying for accreditation</a:t>
            </a:r>
          </a:p>
          <a:p>
            <a:pPr marL="0" indent="0">
              <a:buNone/>
            </a:pPr>
            <a:endParaRPr lang="en-IN" dirty="0"/>
          </a:p>
          <a:p>
            <a:pPr marL="0" indent="0">
              <a:buNone/>
            </a:pPr>
            <a:r>
              <a:rPr lang="en-IN" dirty="0"/>
              <a:t>SAR is per Programme ( UG, PG) – we will take up Engineering Programmes</a:t>
            </a:r>
          </a:p>
          <a:p>
            <a:pPr marL="0" indent="0">
              <a:buNone/>
            </a:pPr>
            <a:r>
              <a:rPr lang="en-IN" dirty="0"/>
              <a:t>Tier I – University (Deemed-to-be, State, Central) and Autonomous affiliated colleges</a:t>
            </a:r>
          </a:p>
          <a:p>
            <a:pPr marL="0" indent="0">
              <a:buNone/>
            </a:pPr>
            <a:r>
              <a:rPr lang="en-IN" dirty="0"/>
              <a:t>Tier II affiliated colleges (Non-autonomous)</a:t>
            </a:r>
          </a:p>
          <a:p>
            <a:pPr marL="0" indent="0">
              <a:buNone/>
            </a:pPr>
            <a:endParaRPr lang="en-IN" dirty="0"/>
          </a:p>
        </p:txBody>
      </p:sp>
      <p:sp>
        <p:nvSpPr>
          <p:cNvPr id="4" name="Footer Placeholder 3">
            <a:extLst>
              <a:ext uri="{FF2B5EF4-FFF2-40B4-BE49-F238E27FC236}">
                <a16:creationId xmlns:a16="http://schemas.microsoft.com/office/drawing/2014/main" id="{61E606F4-611C-4D16-BD46-ECD67CA0FEC4}"/>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3CDEE421-013A-456B-92F5-028EED2F33F6}"/>
              </a:ext>
            </a:extLst>
          </p:cNvPr>
          <p:cNvSpPr>
            <a:spLocks noGrp="1"/>
          </p:cNvSpPr>
          <p:nvPr>
            <p:ph type="sldNum" sz="quarter" idx="12"/>
          </p:nvPr>
        </p:nvSpPr>
        <p:spPr/>
        <p:txBody>
          <a:bodyPr/>
          <a:lstStyle/>
          <a:p>
            <a:fld id="{422658B8-A02A-475D-9AE9-842168B0879B}" type="slidenum">
              <a:rPr lang="en-IN" smtClean="0"/>
              <a:t>2</a:t>
            </a:fld>
            <a:endParaRPr lang="en-IN"/>
          </a:p>
        </p:txBody>
      </p:sp>
    </p:spTree>
    <p:extLst>
      <p:ext uri="{BB962C8B-B14F-4D97-AF65-F5344CB8AC3E}">
        <p14:creationId xmlns:p14="http://schemas.microsoft.com/office/powerpoint/2010/main" val="2194500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95226433"/>
              </p:ext>
            </p:extLst>
          </p:nvPr>
        </p:nvGraphicFramePr>
        <p:xfrm>
          <a:off x="683568" y="260648"/>
          <a:ext cx="7776863" cy="432047"/>
        </p:xfrm>
        <a:graphic>
          <a:graphicData uri="http://schemas.openxmlformats.org/drawingml/2006/table">
            <a:tbl>
              <a:tblPr firstRow="1" firstCol="1" bandRow="1">
                <a:tableStyleId>{5C22544A-7EE6-4342-B048-85BDC9FD1C3A}</a:tableStyleId>
              </a:tblPr>
              <a:tblGrid>
                <a:gridCol w="1454340">
                  <a:extLst>
                    <a:ext uri="{9D8B030D-6E8A-4147-A177-3AD203B41FA5}">
                      <a16:colId xmlns:a16="http://schemas.microsoft.com/office/drawing/2014/main" val="20000"/>
                    </a:ext>
                  </a:extLst>
                </a:gridCol>
                <a:gridCol w="5242404">
                  <a:extLst>
                    <a:ext uri="{9D8B030D-6E8A-4147-A177-3AD203B41FA5}">
                      <a16:colId xmlns:a16="http://schemas.microsoft.com/office/drawing/2014/main" val="20001"/>
                    </a:ext>
                  </a:extLst>
                </a:gridCol>
                <a:gridCol w="1080119">
                  <a:extLst>
                    <a:ext uri="{9D8B030D-6E8A-4147-A177-3AD203B41FA5}">
                      <a16:colId xmlns:a16="http://schemas.microsoft.com/office/drawing/2014/main" val="20002"/>
                    </a:ext>
                  </a:extLst>
                </a:gridCol>
              </a:tblGrid>
              <a:tr h="432047">
                <a:tc>
                  <a:txBody>
                    <a:bodyPr/>
                    <a:lstStyle/>
                    <a:p>
                      <a:pPr algn="ctr">
                        <a:lnSpc>
                          <a:spcPct val="150000"/>
                        </a:lnSpc>
                        <a:spcBef>
                          <a:spcPts val="600"/>
                        </a:spcBef>
                        <a:spcAft>
                          <a:spcPts val="0"/>
                        </a:spcAft>
                      </a:pPr>
                      <a:r>
                        <a:rPr lang="en-US" sz="1800" dirty="0">
                          <a:solidFill>
                            <a:schemeClr val="tx1"/>
                          </a:solidFill>
                          <a:effectLst/>
                        </a:rPr>
                        <a:t>CRITERION 3</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b="1" kern="1200" dirty="0">
                          <a:solidFill>
                            <a:schemeClr val="tx1"/>
                          </a:solidFill>
                          <a:effectLst/>
                          <a:latin typeface="+mn-lt"/>
                          <a:ea typeface="+mn-ea"/>
                          <a:cs typeface="+mn-cs"/>
                        </a:rPr>
                        <a:t>Course Outcomes and Program Outcomes </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120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611559" y="908720"/>
            <a:ext cx="8280919" cy="3231654"/>
          </a:xfrm>
          <a:prstGeom prst="rect">
            <a:avLst/>
          </a:prstGeom>
        </p:spPr>
        <p:txBody>
          <a:bodyPr wrap="square">
            <a:spAutoFit/>
          </a:bodyPr>
          <a:lstStyle/>
          <a:p>
            <a:pPr marL="360363" indent="-360363"/>
            <a:r>
              <a:rPr lang="en-US" b="1" dirty="0"/>
              <a:t>3.1. Establish the correlation between the courses and the Program Outcomes (POs) &amp; Program Specific Outcomes (20)</a:t>
            </a:r>
            <a:endParaRPr lang="en-IN" dirty="0"/>
          </a:p>
          <a:p>
            <a:pPr marL="285750" lvl="0" indent="-285750">
              <a:buFont typeface="Arial" panose="020B0604020202020204" pitchFamily="34" charset="0"/>
              <a:buChar char="•"/>
            </a:pPr>
            <a:endParaRPr lang="en-US" sz="1200" dirty="0"/>
          </a:p>
          <a:p>
            <a:pPr marL="449263"/>
            <a:r>
              <a:rPr lang="en-US" sz="1400" dirty="0"/>
              <a:t>(Program Outcomes as mentioned in Annexure I and Program Specific Outcomes as defined by the Program) </a:t>
            </a:r>
          </a:p>
          <a:p>
            <a:pPr marL="449263"/>
            <a:endParaRPr lang="en-US" sz="1400" dirty="0"/>
          </a:p>
          <a:p>
            <a:pPr marL="989013" indent="-628650"/>
            <a:r>
              <a:rPr lang="en-US" b="1" dirty="0"/>
              <a:t>3.1.1. Course Outcomes (COs) (SAR should include course outcomes of one course from each semester of study, however, should be prepared for all courses and made available as evidence, if asked) (05)</a:t>
            </a:r>
            <a:endParaRPr lang="en-IN" b="1" dirty="0"/>
          </a:p>
          <a:p>
            <a:pPr marL="989013"/>
            <a:endParaRPr lang="en-US" sz="1400" b="1" dirty="0"/>
          </a:p>
          <a:p>
            <a:pPr marL="989013"/>
            <a:r>
              <a:rPr lang="en-US" sz="1400" b="1" dirty="0"/>
              <a:t>Note:</a:t>
            </a:r>
            <a:r>
              <a:rPr lang="en-US" sz="1400" dirty="0"/>
              <a:t> Number of Outcomes for a Course is expected to be around  6.</a:t>
            </a:r>
            <a:endParaRPr lang="en-IN" sz="1400" dirty="0"/>
          </a:p>
          <a:p>
            <a:endParaRPr lang="en-US" sz="1400" b="1" dirty="0"/>
          </a:p>
          <a:p>
            <a:r>
              <a:rPr lang="en-US" b="1" dirty="0"/>
              <a:t>Course Name: </a:t>
            </a:r>
            <a:r>
              <a:rPr lang="en-US" b="1" dirty="0" err="1"/>
              <a:t>Ciii</a:t>
            </a:r>
            <a:r>
              <a:rPr lang="en-US" b="1" dirty="0"/>
              <a:t> Year of Study: YYYY – YY; for ex. C202 Year of study 2013-14</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1553779286"/>
              </p:ext>
            </p:extLst>
          </p:nvPr>
        </p:nvGraphicFramePr>
        <p:xfrm>
          <a:off x="755576" y="4221089"/>
          <a:ext cx="7776864" cy="1656186"/>
        </p:xfrm>
        <a:graphic>
          <a:graphicData uri="http://schemas.openxmlformats.org/drawingml/2006/table">
            <a:tbl>
              <a:tblPr firstRow="1" firstCol="1" bandRow="1">
                <a:tableStyleId>{5C22544A-7EE6-4342-B048-85BDC9FD1C3A}</a:tableStyleId>
              </a:tblPr>
              <a:tblGrid>
                <a:gridCol w="875572">
                  <a:extLst>
                    <a:ext uri="{9D8B030D-6E8A-4147-A177-3AD203B41FA5}">
                      <a16:colId xmlns:a16="http://schemas.microsoft.com/office/drawing/2014/main" val="20000"/>
                    </a:ext>
                  </a:extLst>
                </a:gridCol>
                <a:gridCol w="6901292">
                  <a:extLst>
                    <a:ext uri="{9D8B030D-6E8A-4147-A177-3AD203B41FA5}">
                      <a16:colId xmlns:a16="http://schemas.microsoft.com/office/drawing/2014/main" val="20001"/>
                    </a:ext>
                  </a:extLst>
                </a:gridCol>
              </a:tblGrid>
              <a:tr h="339730">
                <a:tc>
                  <a:txBody>
                    <a:bodyPr/>
                    <a:lstStyle/>
                    <a:p>
                      <a:pPr algn="ctr">
                        <a:lnSpc>
                          <a:spcPct val="115000"/>
                        </a:lnSpc>
                        <a:spcBef>
                          <a:spcPts val="600"/>
                        </a:spcBef>
                        <a:spcAft>
                          <a:spcPts val="0"/>
                        </a:spcAft>
                      </a:pPr>
                      <a:r>
                        <a:rPr lang="en-US" sz="1200" dirty="0">
                          <a:solidFill>
                            <a:sysClr val="windowText" lastClr="000000"/>
                          </a:solidFill>
                          <a:effectLst/>
                        </a:rPr>
                        <a:t>C202.1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9114">
                <a:tc>
                  <a:txBody>
                    <a:bodyPr/>
                    <a:lstStyle/>
                    <a:p>
                      <a:pPr algn="ctr">
                        <a:lnSpc>
                          <a:spcPct val="115000"/>
                        </a:lnSpc>
                        <a:spcBef>
                          <a:spcPts val="600"/>
                        </a:spcBef>
                        <a:spcAft>
                          <a:spcPts val="0"/>
                        </a:spcAft>
                      </a:pPr>
                      <a:r>
                        <a:rPr lang="en-US" sz="1200">
                          <a:solidFill>
                            <a:sysClr val="windowText" lastClr="000000"/>
                          </a:solidFill>
                          <a:effectLst/>
                        </a:rPr>
                        <a:t>C202.2</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9114">
                <a:tc>
                  <a:txBody>
                    <a:bodyPr/>
                    <a:lstStyle/>
                    <a:p>
                      <a:pPr algn="ctr">
                        <a:lnSpc>
                          <a:spcPct val="115000"/>
                        </a:lnSpc>
                        <a:spcBef>
                          <a:spcPts val="600"/>
                        </a:spcBef>
                        <a:spcAft>
                          <a:spcPts val="0"/>
                        </a:spcAft>
                      </a:pPr>
                      <a:r>
                        <a:rPr lang="en-US" sz="1200">
                          <a:solidFill>
                            <a:sysClr val="windowText" lastClr="000000"/>
                          </a:solidFill>
                          <a:effectLst/>
                        </a:rPr>
                        <a:t>C202.3</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a:solidFill>
                            <a:sysClr val="windowText" lastClr="000000"/>
                          </a:solidFill>
                          <a:effectLst/>
                        </a:rPr>
                        <a:t>&lt;Statement&gt;</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9114">
                <a:tc>
                  <a:txBody>
                    <a:bodyPr/>
                    <a:lstStyle/>
                    <a:p>
                      <a:pPr algn="ctr">
                        <a:lnSpc>
                          <a:spcPct val="150000"/>
                        </a:lnSpc>
                        <a:spcBef>
                          <a:spcPts val="600"/>
                        </a:spcBef>
                        <a:spcAft>
                          <a:spcPts val="0"/>
                        </a:spcAft>
                      </a:pPr>
                      <a:r>
                        <a:rPr lang="en-US" sz="1200">
                          <a:solidFill>
                            <a:sysClr val="windowText" lastClr="000000"/>
                          </a:solidFill>
                          <a:effectLst/>
                        </a:rPr>
                        <a:t>…</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&lt;Statement&gt;</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9114">
                <a:tc>
                  <a:txBody>
                    <a:bodyPr/>
                    <a:lstStyle/>
                    <a:p>
                      <a:pPr algn="ctr">
                        <a:lnSpc>
                          <a:spcPct val="115000"/>
                        </a:lnSpc>
                        <a:spcBef>
                          <a:spcPts val="600"/>
                        </a:spcBef>
                        <a:spcAft>
                          <a:spcPts val="0"/>
                        </a:spcAft>
                      </a:pPr>
                      <a:r>
                        <a:rPr lang="en-US" sz="1200">
                          <a:solidFill>
                            <a:sysClr val="windowText" lastClr="000000"/>
                          </a:solidFill>
                          <a:effectLst/>
                        </a:rPr>
                        <a:t>C202.N</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6" name="Rectangle 5"/>
          <p:cNvSpPr/>
          <p:nvPr/>
        </p:nvSpPr>
        <p:spPr>
          <a:xfrm>
            <a:off x="638138" y="6040625"/>
            <a:ext cx="8398358" cy="369332"/>
          </a:xfrm>
          <a:prstGeom prst="rect">
            <a:avLst/>
          </a:prstGeom>
        </p:spPr>
        <p:txBody>
          <a:bodyPr wrap="square">
            <a:spAutoFit/>
          </a:bodyPr>
          <a:lstStyle/>
          <a:p>
            <a:r>
              <a:rPr lang="en-US" dirty="0"/>
              <a:t>C202 is the second course in second year and ‘.1’ to ‘.6’ are the outcomes of this course</a:t>
            </a:r>
            <a:endParaRPr lang="en-IN" dirty="0"/>
          </a:p>
        </p:txBody>
      </p:sp>
      <p:sp>
        <p:nvSpPr>
          <p:cNvPr id="4" name="Footer Placeholder 3">
            <a:extLst>
              <a:ext uri="{FF2B5EF4-FFF2-40B4-BE49-F238E27FC236}">
                <a16:creationId xmlns:a16="http://schemas.microsoft.com/office/drawing/2014/main" id="{45C84300-5F9C-428F-A168-22ABB3CF21E3}"/>
              </a:ext>
            </a:extLst>
          </p:cNvPr>
          <p:cNvSpPr>
            <a:spLocks noGrp="1"/>
          </p:cNvSpPr>
          <p:nvPr>
            <p:ph type="ftr" sz="quarter" idx="11"/>
          </p:nvPr>
        </p:nvSpPr>
        <p:spPr/>
        <p:txBody>
          <a:bodyPr/>
          <a:lstStyle/>
          <a:p>
            <a:r>
              <a:rPr lang="en-US"/>
              <a:t>NBA SAR Tier II INDORE 8th June 2018</a:t>
            </a:r>
            <a:endParaRPr lang="en-IN"/>
          </a:p>
        </p:txBody>
      </p:sp>
      <p:sp>
        <p:nvSpPr>
          <p:cNvPr id="7" name="Slide Number Placeholder 6">
            <a:extLst>
              <a:ext uri="{FF2B5EF4-FFF2-40B4-BE49-F238E27FC236}">
                <a16:creationId xmlns:a16="http://schemas.microsoft.com/office/drawing/2014/main" id="{F28E16BC-73A6-436D-9376-B85B8C20C086}"/>
              </a:ext>
            </a:extLst>
          </p:cNvPr>
          <p:cNvSpPr>
            <a:spLocks noGrp="1"/>
          </p:cNvSpPr>
          <p:nvPr>
            <p:ph type="sldNum" sz="quarter" idx="12"/>
          </p:nvPr>
        </p:nvSpPr>
        <p:spPr/>
        <p:txBody>
          <a:bodyPr/>
          <a:lstStyle/>
          <a:p>
            <a:fld id="{422658B8-A02A-475D-9AE9-842168B0879B}" type="slidenum">
              <a:rPr lang="en-IN" smtClean="0"/>
              <a:t>20</a:t>
            </a:fld>
            <a:endParaRPr lang="en-IN"/>
          </a:p>
        </p:txBody>
      </p:sp>
    </p:spTree>
    <p:extLst>
      <p:ext uri="{BB962C8B-B14F-4D97-AF65-F5344CB8AC3E}">
        <p14:creationId xmlns:p14="http://schemas.microsoft.com/office/powerpoint/2010/main" val="3367527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260648"/>
            <a:ext cx="8136904" cy="646331"/>
          </a:xfrm>
          <a:prstGeom prst="rect">
            <a:avLst/>
          </a:prstGeom>
        </p:spPr>
        <p:txBody>
          <a:bodyPr wrap="square">
            <a:spAutoFit/>
          </a:bodyPr>
          <a:lstStyle/>
          <a:p>
            <a:pPr marL="989013" indent="-628650"/>
            <a:r>
              <a:rPr lang="en-US" b="1" dirty="0"/>
              <a:t>3.1.2. CO-PO matrices of courses selected in 3.1.1 (six matrices to be mentioned; one per semester from 3</a:t>
            </a:r>
            <a:r>
              <a:rPr lang="en-US" b="1" baseline="30000" dirty="0"/>
              <a:t>rd</a:t>
            </a:r>
            <a:r>
              <a:rPr lang="en-US" b="1" dirty="0"/>
              <a:t> to 8</a:t>
            </a:r>
            <a:r>
              <a:rPr lang="en-US" b="1" baseline="30000" dirty="0"/>
              <a:t>th</a:t>
            </a:r>
            <a:r>
              <a:rPr lang="en-US" b="1" dirty="0"/>
              <a:t> semester) (05)</a:t>
            </a:r>
            <a:endParaRPr lang="en-IN" dirty="0"/>
          </a:p>
        </p:txBody>
      </p:sp>
      <p:graphicFrame>
        <p:nvGraphicFramePr>
          <p:cNvPr id="6" name="Table 5"/>
          <p:cNvGraphicFramePr>
            <a:graphicFrameLocks noGrp="1"/>
          </p:cNvGraphicFramePr>
          <p:nvPr>
            <p:extLst>
              <p:ext uri="{D42A27DB-BD31-4B8C-83A1-F6EECF244321}">
                <p14:modId xmlns:p14="http://schemas.microsoft.com/office/powerpoint/2010/main" val="2803668658"/>
              </p:ext>
            </p:extLst>
          </p:nvPr>
        </p:nvGraphicFramePr>
        <p:xfrm>
          <a:off x="1187624" y="1079896"/>
          <a:ext cx="7200803" cy="1989064"/>
        </p:xfrm>
        <a:graphic>
          <a:graphicData uri="http://schemas.openxmlformats.org/drawingml/2006/table">
            <a:tbl>
              <a:tblPr firstRow="1" firstCol="1" bandRow="1">
                <a:tableStyleId>{5C22544A-7EE6-4342-B048-85BDC9FD1C3A}</a:tableStyleId>
              </a:tblPr>
              <a:tblGrid>
                <a:gridCol w="636788">
                  <a:extLst>
                    <a:ext uri="{9D8B030D-6E8A-4147-A177-3AD203B41FA5}">
                      <a16:colId xmlns:a16="http://schemas.microsoft.com/office/drawing/2014/main" val="20000"/>
                    </a:ext>
                  </a:extLst>
                </a:gridCol>
                <a:gridCol w="545940">
                  <a:extLst>
                    <a:ext uri="{9D8B030D-6E8A-4147-A177-3AD203B41FA5}">
                      <a16:colId xmlns:a16="http://schemas.microsoft.com/office/drawing/2014/main" val="20001"/>
                    </a:ext>
                  </a:extLst>
                </a:gridCol>
                <a:gridCol w="545940">
                  <a:extLst>
                    <a:ext uri="{9D8B030D-6E8A-4147-A177-3AD203B41FA5}">
                      <a16:colId xmlns:a16="http://schemas.microsoft.com/office/drawing/2014/main" val="20002"/>
                    </a:ext>
                  </a:extLst>
                </a:gridCol>
                <a:gridCol w="545940">
                  <a:extLst>
                    <a:ext uri="{9D8B030D-6E8A-4147-A177-3AD203B41FA5}">
                      <a16:colId xmlns:a16="http://schemas.microsoft.com/office/drawing/2014/main" val="20003"/>
                    </a:ext>
                  </a:extLst>
                </a:gridCol>
                <a:gridCol w="546789">
                  <a:extLst>
                    <a:ext uri="{9D8B030D-6E8A-4147-A177-3AD203B41FA5}">
                      <a16:colId xmlns:a16="http://schemas.microsoft.com/office/drawing/2014/main" val="20004"/>
                    </a:ext>
                  </a:extLst>
                </a:gridCol>
                <a:gridCol w="546789">
                  <a:extLst>
                    <a:ext uri="{9D8B030D-6E8A-4147-A177-3AD203B41FA5}">
                      <a16:colId xmlns:a16="http://schemas.microsoft.com/office/drawing/2014/main" val="20005"/>
                    </a:ext>
                  </a:extLst>
                </a:gridCol>
                <a:gridCol w="546789">
                  <a:extLst>
                    <a:ext uri="{9D8B030D-6E8A-4147-A177-3AD203B41FA5}">
                      <a16:colId xmlns:a16="http://schemas.microsoft.com/office/drawing/2014/main" val="20006"/>
                    </a:ext>
                  </a:extLst>
                </a:gridCol>
                <a:gridCol w="546789">
                  <a:extLst>
                    <a:ext uri="{9D8B030D-6E8A-4147-A177-3AD203B41FA5}">
                      <a16:colId xmlns:a16="http://schemas.microsoft.com/office/drawing/2014/main" val="20007"/>
                    </a:ext>
                  </a:extLst>
                </a:gridCol>
                <a:gridCol w="546789">
                  <a:extLst>
                    <a:ext uri="{9D8B030D-6E8A-4147-A177-3AD203B41FA5}">
                      <a16:colId xmlns:a16="http://schemas.microsoft.com/office/drawing/2014/main" val="20008"/>
                    </a:ext>
                  </a:extLst>
                </a:gridCol>
                <a:gridCol w="546789">
                  <a:extLst>
                    <a:ext uri="{9D8B030D-6E8A-4147-A177-3AD203B41FA5}">
                      <a16:colId xmlns:a16="http://schemas.microsoft.com/office/drawing/2014/main" val="20009"/>
                    </a:ext>
                  </a:extLst>
                </a:gridCol>
                <a:gridCol w="548487">
                  <a:extLst>
                    <a:ext uri="{9D8B030D-6E8A-4147-A177-3AD203B41FA5}">
                      <a16:colId xmlns:a16="http://schemas.microsoft.com/office/drawing/2014/main" val="20010"/>
                    </a:ext>
                  </a:extLst>
                </a:gridCol>
                <a:gridCol w="548487">
                  <a:extLst>
                    <a:ext uri="{9D8B030D-6E8A-4147-A177-3AD203B41FA5}">
                      <a16:colId xmlns:a16="http://schemas.microsoft.com/office/drawing/2014/main" val="20011"/>
                    </a:ext>
                  </a:extLst>
                </a:gridCol>
                <a:gridCol w="548487">
                  <a:extLst>
                    <a:ext uri="{9D8B030D-6E8A-4147-A177-3AD203B41FA5}">
                      <a16:colId xmlns:a16="http://schemas.microsoft.com/office/drawing/2014/main" val="20012"/>
                    </a:ext>
                  </a:extLst>
                </a:gridCol>
              </a:tblGrid>
              <a:tr h="284152">
                <a:tc>
                  <a:txBody>
                    <a:bodyPr/>
                    <a:lstStyle/>
                    <a:p>
                      <a:pPr algn="ctr">
                        <a:lnSpc>
                          <a:spcPct val="115000"/>
                        </a:lnSpc>
                        <a:spcBef>
                          <a:spcPts val="600"/>
                        </a:spcBef>
                        <a:spcAft>
                          <a:spcPts val="0"/>
                        </a:spcAft>
                      </a:pPr>
                      <a:r>
                        <a:rPr lang="en-US" sz="1100" dirty="0">
                          <a:solidFill>
                            <a:sysClr val="windowText" lastClr="000000"/>
                          </a:solidFill>
                          <a:effectLst/>
                        </a:rPr>
                        <a:t>CO</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PO1</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PO2</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PO3</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PO4</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PO5</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PO6</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PO7</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PO8</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PO9</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PO10</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PO11</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PO12</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84152">
                <a:tc>
                  <a:txBody>
                    <a:bodyPr/>
                    <a:lstStyle/>
                    <a:p>
                      <a:pPr algn="ctr">
                        <a:lnSpc>
                          <a:spcPct val="115000"/>
                        </a:lnSpc>
                        <a:spcBef>
                          <a:spcPts val="600"/>
                        </a:spcBef>
                        <a:spcAft>
                          <a:spcPts val="0"/>
                        </a:spcAft>
                      </a:pPr>
                      <a:r>
                        <a:rPr lang="en-US" sz="1100">
                          <a:solidFill>
                            <a:sysClr val="windowText" lastClr="000000"/>
                          </a:solidFill>
                          <a:effectLst/>
                        </a:rPr>
                        <a:t>C202.1</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4152">
                <a:tc>
                  <a:txBody>
                    <a:bodyPr/>
                    <a:lstStyle/>
                    <a:p>
                      <a:pPr algn="ctr">
                        <a:lnSpc>
                          <a:spcPct val="115000"/>
                        </a:lnSpc>
                        <a:spcBef>
                          <a:spcPts val="600"/>
                        </a:spcBef>
                        <a:spcAft>
                          <a:spcPts val="0"/>
                        </a:spcAft>
                      </a:pPr>
                      <a:r>
                        <a:rPr lang="en-US" sz="1100">
                          <a:solidFill>
                            <a:sysClr val="windowText" lastClr="000000"/>
                          </a:solidFill>
                          <a:effectLst/>
                        </a:rPr>
                        <a:t>C202.2</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84152">
                <a:tc>
                  <a:txBody>
                    <a:bodyPr/>
                    <a:lstStyle/>
                    <a:p>
                      <a:pPr algn="ctr">
                        <a:lnSpc>
                          <a:spcPct val="115000"/>
                        </a:lnSpc>
                        <a:spcBef>
                          <a:spcPts val="600"/>
                        </a:spcBef>
                        <a:spcAft>
                          <a:spcPts val="0"/>
                        </a:spcAft>
                      </a:pPr>
                      <a:r>
                        <a:rPr lang="en-US" sz="1100">
                          <a:solidFill>
                            <a:sysClr val="windowText" lastClr="000000"/>
                          </a:solidFill>
                          <a:effectLst/>
                        </a:rPr>
                        <a:t>C202.3</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4152">
                <a:tc>
                  <a:txBody>
                    <a:bodyPr/>
                    <a:lstStyle/>
                    <a:p>
                      <a:pPr algn="ctr">
                        <a:lnSpc>
                          <a:spcPct val="115000"/>
                        </a:lnSpc>
                        <a:spcBef>
                          <a:spcPts val="600"/>
                        </a:spcBef>
                        <a:spcAft>
                          <a:spcPts val="0"/>
                        </a:spcAft>
                      </a:pPr>
                      <a:r>
                        <a:rPr lang="en-US" sz="1100">
                          <a:solidFill>
                            <a:sysClr val="windowText" lastClr="000000"/>
                          </a:solidFill>
                          <a:effectLst/>
                        </a:rPr>
                        <a:t>…</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84152">
                <a:tc>
                  <a:txBody>
                    <a:bodyPr/>
                    <a:lstStyle/>
                    <a:p>
                      <a:pPr algn="ctr">
                        <a:lnSpc>
                          <a:spcPct val="115000"/>
                        </a:lnSpc>
                        <a:spcBef>
                          <a:spcPts val="600"/>
                        </a:spcBef>
                        <a:spcAft>
                          <a:spcPts val="0"/>
                        </a:spcAft>
                      </a:pPr>
                      <a:r>
                        <a:rPr lang="en-US" sz="1100">
                          <a:solidFill>
                            <a:sysClr val="windowText" lastClr="000000"/>
                          </a:solidFill>
                          <a:effectLst/>
                        </a:rPr>
                        <a:t>C202.N</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84152">
                <a:tc>
                  <a:txBody>
                    <a:bodyPr/>
                    <a:lstStyle/>
                    <a:p>
                      <a:pPr algn="ctr">
                        <a:lnSpc>
                          <a:spcPct val="115000"/>
                        </a:lnSpc>
                        <a:spcBef>
                          <a:spcPts val="600"/>
                        </a:spcBef>
                        <a:spcAft>
                          <a:spcPts val="0"/>
                        </a:spcAft>
                      </a:pPr>
                      <a:r>
                        <a:rPr lang="en-US" sz="1100">
                          <a:solidFill>
                            <a:sysClr val="windowText" lastClr="000000"/>
                          </a:solidFill>
                          <a:effectLst/>
                        </a:rPr>
                        <a:t>C202</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a:solidFill>
                            <a:sysClr val="windowText" lastClr="000000"/>
                          </a:solidFill>
                          <a:effectLst/>
                        </a:rPr>
                        <a:t> </a:t>
                      </a:r>
                      <a:endParaRPr lang="en-IN" sz="11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7" name="Rectangle 6"/>
          <p:cNvSpPr/>
          <p:nvPr/>
        </p:nvSpPr>
        <p:spPr>
          <a:xfrm>
            <a:off x="1165138" y="3258850"/>
            <a:ext cx="7511318" cy="1754326"/>
          </a:xfrm>
          <a:prstGeom prst="rect">
            <a:avLst/>
          </a:prstGeom>
        </p:spPr>
        <p:txBody>
          <a:bodyPr wrap="square">
            <a:spAutoFit/>
          </a:bodyPr>
          <a:lstStyle/>
          <a:p>
            <a:r>
              <a:rPr lang="en-US" b="1" i="1" dirty="0"/>
              <a:t>Note:</a:t>
            </a:r>
            <a:endParaRPr lang="en-IN" dirty="0"/>
          </a:p>
          <a:p>
            <a:pPr lvl="0"/>
            <a:r>
              <a:rPr lang="en-US" dirty="0"/>
              <a:t>Enter correlation levels 1, 2 or 3 as defined below:</a:t>
            </a:r>
            <a:endParaRPr lang="en-IN" dirty="0"/>
          </a:p>
          <a:p>
            <a:r>
              <a:rPr lang="en-US" dirty="0"/>
              <a:t>1: Slight (Low)	2: Moderate (Medium)	3: Substantial (High)</a:t>
            </a:r>
            <a:endParaRPr lang="en-IN" dirty="0"/>
          </a:p>
          <a:p>
            <a:r>
              <a:rPr lang="en-US" i="1" dirty="0"/>
              <a:t>It there is no correlation, put “-”</a:t>
            </a:r>
          </a:p>
          <a:p>
            <a:endParaRPr lang="en-IN" dirty="0"/>
          </a:p>
          <a:p>
            <a:r>
              <a:rPr lang="en-US" b="1" i="1" dirty="0"/>
              <a:t>2.  Similar table is to be prepared for PSOs</a:t>
            </a:r>
            <a:endParaRPr lang="en-IN" dirty="0"/>
          </a:p>
        </p:txBody>
      </p:sp>
      <p:sp>
        <p:nvSpPr>
          <p:cNvPr id="2" name="Footer Placeholder 1">
            <a:extLst>
              <a:ext uri="{FF2B5EF4-FFF2-40B4-BE49-F238E27FC236}">
                <a16:creationId xmlns:a16="http://schemas.microsoft.com/office/drawing/2014/main" id="{53F2AAC5-B99C-4A9A-BE34-1B5424A22B48}"/>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57E029CD-67E2-41F6-9060-4D7C09E106CE}"/>
              </a:ext>
            </a:extLst>
          </p:cNvPr>
          <p:cNvSpPr>
            <a:spLocks noGrp="1"/>
          </p:cNvSpPr>
          <p:nvPr>
            <p:ph type="sldNum" sz="quarter" idx="12"/>
          </p:nvPr>
        </p:nvSpPr>
        <p:spPr/>
        <p:txBody>
          <a:bodyPr/>
          <a:lstStyle/>
          <a:p>
            <a:fld id="{422658B8-A02A-475D-9AE9-842168B0879B}" type="slidenum">
              <a:rPr lang="en-IN" smtClean="0"/>
              <a:t>21</a:t>
            </a:fld>
            <a:endParaRPr lang="en-IN"/>
          </a:p>
        </p:txBody>
      </p:sp>
    </p:spTree>
    <p:extLst>
      <p:ext uri="{BB962C8B-B14F-4D97-AF65-F5344CB8AC3E}">
        <p14:creationId xmlns:p14="http://schemas.microsoft.com/office/powerpoint/2010/main" val="15530284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260648"/>
            <a:ext cx="8064896" cy="646331"/>
          </a:xfrm>
          <a:prstGeom prst="rect">
            <a:avLst/>
          </a:prstGeom>
        </p:spPr>
        <p:txBody>
          <a:bodyPr wrap="square">
            <a:spAutoFit/>
          </a:bodyPr>
          <a:lstStyle/>
          <a:p>
            <a:pPr marL="1079500" indent="-630238"/>
            <a:r>
              <a:rPr lang="en-US" b="1" dirty="0"/>
              <a:t>3.1.3. Program level Course-PO matrix of all courses INCLUDING first year courses (10)</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4021643436"/>
              </p:ext>
            </p:extLst>
          </p:nvPr>
        </p:nvGraphicFramePr>
        <p:xfrm>
          <a:off x="1691679" y="908720"/>
          <a:ext cx="6768749" cy="3672407"/>
        </p:xfrm>
        <a:graphic>
          <a:graphicData uri="http://schemas.openxmlformats.org/drawingml/2006/table">
            <a:tbl>
              <a:tblPr firstRow="1" firstCol="1" bandRow="1">
                <a:tableStyleId>{5C22544A-7EE6-4342-B048-85BDC9FD1C3A}</a:tableStyleId>
              </a:tblPr>
              <a:tblGrid>
                <a:gridCol w="610679">
                  <a:extLst>
                    <a:ext uri="{9D8B030D-6E8A-4147-A177-3AD203B41FA5}">
                      <a16:colId xmlns:a16="http://schemas.microsoft.com/office/drawing/2014/main" val="20000"/>
                    </a:ext>
                  </a:extLst>
                </a:gridCol>
                <a:gridCol w="503375">
                  <a:extLst>
                    <a:ext uri="{9D8B030D-6E8A-4147-A177-3AD203B41FA5}">
                      <a16:colId xmlns:a16="http://schemas.microsoft.com/office/drawing/2014/main" val="20001"/>
                    </a:ext>
                  </a:extLst>
                </a:gridCol>
                <a:gridCol w="518367">
                  <a:extLst>
                    <a:ext uri="{9D8B030D-6E8A-4147-A177-3AD203B41FA5}">
                      <a16:colId xmlns:a16="http://schemas.microsoft.com/office/drawing/2014/main" val="20002"/>
                    </a:ext>
                  </a:extLst>
                </a:gridCol>
                <a:gridCol w="536513">
                  <a:extLst>
                    <a:ext uri="{9D8B030D-6E8A-4147-A177-3AD203B41FA5}">
                      <a16:colId xmlns:a16="http://schemas.microsoft.com/office/drawing/2014/main" val="20003"/>
                    </a:ext>
                  </a:extLst>
                </a:gridCol>
                <a:gridCol w="444202">
                  <a:extLst>
                    <a:ext uri="{9D8B030D-6E8A-4147-A177-3AD203B41FA5}">
                      <a16:colId xmlns:a16="http://schemas.microsoft.com/office/drawing/2014/main" val="20004"/>
                    </a:ext>
                  </a:extLst>
                </a:gridCol>
                <a:gridCol w="568073">
                  <a:extLst>
                    <a:ext uri="{9D8B030D-6E8A-4147-A177-3AD203B41FA5}">
                      <a16:colId xmlns:a16="http://schemas.microsoft.com/office/drawing/2014/main" val="20005"/>
                    </a:ext>
                  </a:extLst>
                </a:gridCol>
                <a:gridCol w="505743">
                  <a:extLst>
                    <a:ext uri="{9D8B030D-6E8A-4147-A177-3AD203B41FA5}">
                      <a16:colId xmlns:a16="http://schemas.microsoft.com/office/drawing/2014/main" val="20006"/>
                    </a:ext>
                  </a:extLst>
                </a:gridCol>
                <a:gridCol w="505743">
                  <a:extLst>
                    <a:ext uri="{9D8B030D-6E8A-4147-A177-3AD203B41FA5}">
                      <a16:colId xmlns:a16="http://schemas.microsoft.com/office/drawing/2014/main" val="20007"/>
                    </a:ext>
                  </a:extLst>
                </a:gridCol>
                <a:gridCol w="433156">
                  <a:extLst>
                    <a:ext uri="{9D8B030D-6E8A-4147-A177-3AD203B41FA5}">
                      <a16:colId xmlns:a16="http://schemas.microsoft.com/office/drawing/2014/main" val="20008"/>
                    </a:ext>
                  </a:extLst>
                </a:gridCol>
                <a:gridCol w="503375">
                  <a:extLst>
                    <a:ext uri="{9D8B030D-6E8A-4147-A177-3AD203B41FA5}">
                      <a16:colId xmlns:a16="http://schemas.microsoft.com/office/drawing/2014/main" val="20009"/>
                    </a:ext>
                  </a:extLst>
                </a:gridCol>
                <a:gridCol w="480496">
                  <a:extLst>
                    <a:ext uri="{9D8B030D-6E8A-4147-A177-3AD203B41FA5}">
                      <a16:colId xmlns:a16="http://schemas.microsoft.com/office/drawing/2014/main" val="20010"/>
                    </a:ext>
                  </a:extLst>
                </a:gridCol>
                <a:gridCol w="505743">
                  <a:extLst>
                    <a:ext uri="{9D8B030D-6E8A-4147-A177-3AD203B41FA5}">
                      <a16:colId xmlns:a16="http://schemas.microsoft.com/office/drawing/2014/main" val="20011"/>
                    </a:ext>
                  </a:extLst>
                </a:gridCol>
                <a:gridCol w="653284">
                  <a:extLst>
                    <a:ext uri="{9D8B030D-6E8A-4147-A177-3AD203B41FA5}">
                      <a16:colId xmlns:a16="http://schemas.microsoft.com/office/drawing/2014/main" val="20012"/>
                    </a:ext>
                  </a:extLst>
                </a:gridCol>
              </a:tblGrid>
              <a:tr h="539069">
                <a:tc>
                  <a:txBody>
                    <a:bodyPr/>
                    <a:lstStyle/>
                    <a:p>
                      <a:pPr algn="ctr">
                        <a:lnSpc>
                          <a:spcPct val="150000"/>
                        </a:lnSpc>
                        <a:spcBef>
                          <a:spcPts val="600"/>
                        </a:spcBef>
                        <a:spcAft>
                          <a:spcPts val="0"/>
                        </a:spcAft>
                      </a:pPr>
                      <a:r>
                        <a:rPr lang="en-US" sz="1200" dirty="0">
                          <a:solidFill>
                            <a:sysClr val="windowText" lastClr="000000"/>
                          </a:solidFill>
                          <a:effectLst/>
                        </a:rPr>
                        <a:t>Course</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PO1</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PO2</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PO4</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PO5</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PO6</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PO7</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PO8</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PO9</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PO10</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PO11</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PO12</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22223">
                <a:tc>
                  <a:txBody>
                    <a:bodyPr/>
                    <a:lstStyle/>
                    <a:p>
                      <a:pPr>
                        <a:lnSpc>
                          <a:spcPct val="150000"/>
                        </a:lnSpc>
                        <a:spcBef>
                          <a:spcPts val="600"/>
                        </a:spcBef>
                        <a:spcAft>
                          <a:spcPts val="0"/>
                        </a:spcAft>
                      </a:pPr>
                      <a:r>
                        <a:rPr lang="en-US" sz="1200">
                          <a:solidFill>
                            <a:sysClr val="windowText" lastClr="000000"/>
                          </a:solidFill>
                          <a:effectLst/>
                        </a:rPr>
                        <a:t>C101 </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2223">
                <a:tc>
                  <a:txBody>
                    <a:bodyPr/>
                    <a:lstStyle/>
                    <a:p>
                      <a:pPr>
                        <a:lnSpc>
                          <a:spcPct val="150000"/>
                        </a:lnSpc>
                        <a:spcBef>
                          <a:spcPts val="600"/>
                        </a:spcBef>
                        <a:spcAft>
                          <a:spcPts val="0"/>
                        </a:spcAft>
                      </a:pPr>
                      <a:r>
                        <a:rPr lang="en-US" sz="1200">
                          <a:solidFill>
                            <a:sysClr val="windowText" lastClr="000000"/>
                          </a:solidFill>
                          <a:effectLst/>
                        </a:rPr>
                        <a:t>C202 </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22223">
                <a:tc>
                  <a:txBody>
                    <a:bodyPr/>
                    <a:lstStyle/>
                    <a:p>
                      <a:pPr>
                        <a:lnSpc>
                          <a:spcPct val="150000"/>
                        </a:lnSpc>
                        <a:spcBef>
                          <a:spcPts val="600"/>
                        </a:spcBef>
                        <a:spcAft>
                          <a:spcPts val="0"/>
                        </a:spcAft>
                      </a:pPr>
                      <a:r>
                        <a:rPr lang="en-US" sz="1200">
                          <a:solidFill>
                            <a:sysClr val="windowText" lastClr="000000"/>
                          </a:solidFill>
                          <a:effectLst/>
                        </a:rPr>
                        <a:t>C303</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22223">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22223">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2223">
                <a:tc>
                  <a:txBody>
                    <a:bodyPr/>
                    <a:lstStyle/>
                    <a:p>
                      <a:pPr>
                        <a:lnSpc>
                          <a:spcPct val="150000"/>
                        </a:lnSpc>
                        <a:spcBef>
                          <a:spcPts val="600"/>
                        </a:spcBef>
                        <a:spcAft>
                          <a:spcPts val="0"/>
                        </a:spcAft>
                      </a:pPr>
                      <a:r>
                        <a:rPr lang="en-US" sz="1200">
                          <a:solidFill>
                            <a:sysClr val="windowText" lastClr="000000"/>
                          </a:solidFill>
                          <a:effectLst/>
                        </a:rPr>
                        <a:t>C4…</a:t>
                      </a:r>
                      <a:endParaRPr lang="en-IN" sz="12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Rectangle 5"/>
          <p:cNvSpPr/>
          <p:nvPr/>
        </p:nvSpPr>
        <p:spPr>
          <a:xfrm>
            <a:off x="1414038" y="4725144"/>
            <a:ext cx="7550449" cy="2031325"/>
          </a:xfrm>
          <a:prstGeom prst="rect">
            <a:avLst/>
          </a:prstGeom>
        </p:spPr>
        <p:txBody>
          <a:bodyPr wrap="square">
            <a:spAutoFit/>
          </a:bodyPr>
          <a:lstStyle/>
          <a:p>
            <a:r>
              <a:rPr lang="en-US" b="1" dirty="0"/>
              <a:t>Note: </a:t>
            </a:r>
            <a:endParaRPr lang="en-IN" dirty="0"/>
          </a:p>
          <a:p>
            <a:pPr lvl="0"/>
            <a:r>
              <a:rPr lang="en-US" dirty="0"/>
              <a:t>Enter correlation levels 1, 2 or 3 as defined below:</a:t>
            </a:r>
            <a:endParaRPr lang="en-IN" dirty="0"/>
          </a:p>
          <a:p>
            <a:r>
              <a:rPr lang="en-US" dirty="0"/>
              <a:t>       1: Slight (Low)	2: Moderate (Medium)	3: Substantial (High)</a:t>
            </a:r>
            <a:endParaRPr lang="en-IN" dirty="0"/>
          </a:p>
          <a:p>
            <a:r>
              <a:rPr lang="en-US" i="1" dirty="0"/>
              <a:t>       It there is no correlation, put “-”</a:t>
            </a:r>
            <a:endParaRPr lang="en-IN" dirty="0"/>
          </a:p>
          <a:p>
            <a:r>
              <a:rPr lang="en-US" dirty="0">
                <a:sym typeface="Symbol"/>
              </a:rPr>
              <a:t></a:t>
            </a:r>
            <a:r>
              <a:rPr lang="en-US" dirty="0"/>
              <a:t> It may be noted that contents of Table 3.1.2 must be consistent with information  available in Table 3.1.3 for all the courses. </a:t>
            </a:r>
            <a:endParaRPr lang="en-IN" dirty="0"/>
          </a:p>
          <a:p>
            <a:r>
              <a:rPr lang="en-US" b="1" dirty="0"/>
              <a:t>2.  </a:t>
            </a:r>
            <a:r>
              <a:rPr lang="en-US" b="1" i="1" dirty="0"/>
              <a:t>Similar table is to be prepared for PSOs</a:t>
            </a:r>
            <a:endParaRPr lang="en-IN" dirty="0"/>
          </a:p>
        </p:txBody>
      </p:sp>
      <p:sp>
        <p:nvSpPr>
          <p:cNvPr id="2" name="Footer Placeholder 1">
            <a:extLst>
              <a:ext uri="{FF2B5EF4-FFF2-40B4-BE49-F238E27FC236}">
                <a16:creationId xmlns:a16="http://schemas.microsoft.com/office/drawing/2014/main" id="{E6C1E90D-286B-44A5-8C32-55480545A26B}"/>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DBE96618-D660-4DBB-BF5D-99D62D02D98E}"/>
              </a:ext>
            </a:extLst>
          </p:cNvPr>
          <p:cNvSpPr>
            <a:spLocks noGrp="1"/>
          </p:cNvSpPr>
          <p:nvPr>
            <p:ph type="sldNum" sz="quarter" idx="12"/>
          </p:nvPr>
        </p:nvSpPr>
        <p:spPr/>
        <p:txBody>
          <a:bodyPr/>
          <a:lstStyle/>
          <a:p>
            <a:fld id="{422658B8-A02A-475D-9AE9-842168B0879B}" type="slidenum">
              <a:rPr lang="en-IN" smtClean="0"/>
              <a:t>22</a:t>
            </a:fld>
            <a:endParaRPr lang="en-IN"/>
          </a:p>
        </p:txBody>
      </p:sp>
    </p:spTree>
    <p:extLst>
      <p:ext uri="{BB962C8B-B14F-4D97-AF65-F5344CB8AC3E}">
        <p14:creationId xmlns:p14="http://schemas.microsoft.com/office/powerpoint/2010/main" val="569874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1560" y="188640"/>
            <a:ext cx="8136904" cy="5262979"/>
          </a:xfrm>
          <a:prstGeom prst="rect">
            <a:avLst/>
          </a:prstGeom>
        </p:spPr>
        <p:txBody>
          <a:bodyPr wrap="square">
            <a:spAutoFit/>
          </a:bodyPr>
          <a:lstStyle/>
          <a:p>
            <a:r>
              <a:rPr lang="en-US" b="1" dirty="0"/>
              <a:t>3.2. Attainment of Course Outcomes (50)  </a:t>
            </a:r>
            <a:endParaRPr lang="en-IN" dirty="0"/>
          </a:p>
          <a:p>
            <a:pPr marL="1079500" indent="-630238"/>
            <a:r>
              <a:rPr lang="en-US" b="1" dirty="0"/>
              <a:t>3.2.1. Describe the assessment processes used to gather the data upon which the evaluation of Course Outcome is based (10) </a:t>
            </a:r>
            <a:endParaRPr lang="en-IN" dirty="0"/>
          </a:p>
          <a:p>
            <a:pPr marL="1169988"/>
            <a:r>
              <a:rPr lang="en-US" sz="1200" i="1" dirty="0"/>
              <a:t>(Examples of data collection processes may include, but are not limited to, specific exam/tutorial questions, assignments, laboratory tests, project evaluation, student portfolios (A portfolio is a collection of artifacts that demonstrate skills, personal characteristics and accomplishments created by the student during study period), internally developed assessment exams, project presentations, oral exams etc.) </a:t>
            </a:r>
            <a:endParaRPr lang="en-IN" sz="1200" dirty="0"/>
          </a:p>
          <a:p>
            <a:r>
              <a:rPr lang="en-US" dirty="0"/>
              <a:t>  </a:t>
            </a:r>
            <a:endParaRPr lang="en-IN" dirty="0"/>
          </a:p>
          <a:p>
            <a:pPr marL="1079500" indent="-719138"/>
            <a:r>
              <a:rPr lang="en-US" b="1" dirty="0"/>
              <a:t>3.2.2. Record the attainment of Course Outcomes of all courses with respect to set attainment levels (40) </a:t>
            </a:r>
            <a:endParaRPr lang="en-IN" dirty="0"/>
          </a:p>
          <a:p>
            <a:pPr marL="1079500"/>
            <a:r>
              <a:rPr lang="en-US" sz="1200" i="1" dirty="0"/>
              <a:t>Program shall have set Course Outcome attainment levels for all courses. </a:t>
            </a:r>
            <a:endParaRPr lang="en-IN" sz="1200" dirty="0"/>
          </a:p>
          <a:p>
            <a:pPr marL="1079500"/>
            <a:r>
              <a:rPr lang="en-US" sz="1200" i="1" dirty="0"/>
              <a:t>(The attainment levels shall be set considering average performance levels in the university examination or any higher value set as target for the assessment years.  Attainment level is to be measured in terms of student performance in internal assessments with respect to the Course Outcomes of a course in addition to the performance in the University examination</a:t>
            </a:r>
            <a:r>
              <a:rPr lang="en-US" sz="1200" dirty="0"/>
              <a:t>) </a:t>
            </a:r>
            <a:endParaRPr lang="en-IN" sz="1200" dirty="0"/>
          </a:p>
          <a:p>
            <a:endParaRPr lang="en-US" b="1" i="1" dirty="0"/>
          </a:p>
          <a:p>
            <a:r>
              <a:rPr lang="en-US" b="1" i="1" dirty="0"/>
              <a:t>	Measuring Course Outcomes attained through University Examinations </a:t>
            </a:r>
            <a:endParaRPr lang="en-IN" dirty="0"/>
          </a:p>
          <a:p>
            <a:pPr lvl="2"/>
            <a:r>
              <a:rPr lang="en-US" sz="1200" i="1" dirty="0"/>
              <a:t>Target may be stated in terms of percentage of students getting more than the university average marks or more as selected by the Program in the final examination. For cases where the university does not provide useful indicators like average or median marks etc., the program may choose an attainment level on its own with justification.</a:t>
            </a:r>
          </a:p>
          <a:p>
            <a:pPr lvl="2"/>
            <a:endParaRPr lang="en-US" sz="1200" i="1" dirty="0"/>
          </a:p>
          <a:p>
            <a:pPr lvl="2"/>
            <a:r>
              <a:rPr lang="en-US" sz="1200" b="1" i="1" dirty="0"/>
              <a:t>For Example related to attainment levels Vs. targets: (The examples indicated are for reference only.  Program may appropriately define levels), Please refer SAR</a:t>
            </a:r>
            <a:endParaRPr lang="en-IN" sz="1200" b="1" dirty="0"/>
          </a:p>
        </p:txBody>
      </p:sp>
      <p:sp>
        <p:nvSpPr>
          <p:cNvPr id="2" name="Footer Placeholder 1">
            <a:extLst>
              <a:ext uri="{FF2B5EF4-FFF2-40B4-BE49-F238E27FC236}">
                <a16:creationId xmlns:a16="http://schemas.microsoft.com/office/drawing/2014/main" id="{6394D1B6-722C-48B1-B078-36C8F6B2B011}"/>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BB6A88FD-46D7-4D59-A893-BA7D5A40C15D}"/>
              </a:ext>
            </a:extLst>
          </p:cNvPr>
          <p:cNvSpPr>
            <a:spLocks noGrp="1"/>
          </p:cNvSpPr>
          <p:nvPr>
            <p:ph type="sldNum" sz="quarter" idx="12"/>
          </p:nvPr>
        </p:nvSpPr>
        <p:spPr/>
        <p:txBody>
          <a:bodyPr/>
          <a:lstStyle/>
          <a:p>
            <a:fld id="{422658B8-A02A-475D-9AE9-842168B0879B}" type="slidenum">
              <a:rPr lang="en-IN" smtClean="0"/>
              <a:t>23</a:t>
            </a:fld>
            <a:endParaRPr lang="en-IN"/>
          </a:p>
        </p:txBody>
      </p:sp>
    </p:spTree>
    <p:extLst>
      <p:ext uri="{BB962C8B-B14F-4D97-AF65-F5344CB8AC3E}">
        <p14:creationId xmlns:p14="http://schemas.microsoft.com/office/powerpoint/2010/main" val="1742685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78762"/>
            <a:ext cx="8496944" cy="2954655"/>
          </a:xfrm>
          <a:prstGeom prst="rect">
            <a:avLst/>
          </a:prstGeom>
        </p:spPr>
        <p:txBody>
          <a:bodyPr wrap="square">
            <a:spAutoFit/>
          </a:bodyPr>
          <a:lstStyle/>
          <a:p>
            <a:r>
              <a:rPr lang="en-US" b="1" dirty="0"/>
              <a:t>3.3. Attainment of Program Outcomes and Program Specific Outcomes (50)</a:t>
            </a:r>
            <a:endParaRPr lang="en-IN" dirty="0"/>
          </a:p>
          <a:p>
            <a:pPr marL="1079500" indent="-630238"/>
            <a:r>
              <a:rPr lang="en-US" b="1" dirty="0"/>
              <a:t>3.3.1. Describe assessment tools and processes used for measuring the attainment of each Program Outcome and Program Specific Outcomes (10)</a:t>
            </a:r>
            <a:endParaRPr lang="en-IN" dirty="0"/>
          </a:p>
          <a:p>
            <a:pPr marL="1079500"/>
            <a:r>
              <a:rPr lang="en-US" sz="1200" i="1" dirty="0"/>
              <a:t>(Describe the assessment tools and processes used to gather the data upon which the evaluation of each of the Program Outcomes and Program Specific Outcomes is based indicating the frequency with which these processes are carried out. Describe the assessment processes that demonstrate the degree to which the Program Outcomes and Program Specific Outcomes are attained and document the attainment levels) </a:t>
            </a:r>
          </a:p>
          <a:p>
            <a:pPr marL="1079500"/>
            <a:endParaRPr lang="en-IN" sz="1200" dirty="0"/>
          </a:p>
          <a:p>
            <a:pPr marL="449263"/>
            <a:r>
              <a:rPr lang="en-US" b="1" dirty="0"/>
              <a:t> 3.3.2. Provide results of evaluation of each PO &amp; PSO (40)</a:t>
            </a:r>
            <a:endParaRPr lang="en-IN" b="1" dirty="0"/>
          </a:p>
          <a:p>
            <a:pPr marL="1079500"/>
            <a:r>
              <a:rPr lang="en-US" sz="1200" dirty="0"/>
              <a:t>(The attainment levels by direct (student performance) and indirect (surveys) are to be presented through Program level Course-PO&amp;PSO matrices as indicated).</a:t>
            </a:r>
          </a:p>
          <a:p>
            <a:pPr marL="1079500"/>
            <a:endParaRPr lang="en-IN" sz="1200" dirty="0"/>
          </a:p>
          <a:p>
            <a:r>
              <a:rPr lang="en-US" b="1" dirty="0"/>
              <a:t>          PO Attainment </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1463130653"/>
              </p:ext>
            </p:extLst>
          </p:nvPr>
        </p:nvGraphicFramePr>
        <p:xfrm>
          <a:off x="1043608" y="3225845"/>
          <a:ext cx="7776863" cy="1578877"/>
        </p:xfrm>
        <a:graphic>
          <a:graphicData uri="http://schemas.openxmlformats.org/drawingml/2006/table">
            <a:tbl>
              <a:tblPr firstRow="1" firstCol="1" bandRow="1">
                <a:tableStyleId>{5C22544A-7EE6-4342-B048-85BDC9FD1C3A}</a:tableStyleId>
              </a:tblPr>
              <a:tblGrid>
                <a:gridCol w="1103783">
                  <a:extLst>
                    <a:ext uri="{9D8B030D-6E8A-4147-A177-3AD203B41FA5}">
                      <a16:colId xmlns:a16="http://schemas.microsoft.com/office/drawing/2014/main" val="20000"/>
                    </a:ext>
                  </a:extLst>
                </a:gridCol>
                <a:gridCol w="530898">
                  <a:extLst>
                    <a:ext uri="{9D8B030D-6E8A-4147-A177-3AD203B41FA5}">
                      <a16:colId xmlns:a16="http://schemas.microsoft.com/office/drawing/2014/main" val="20001"/>
                    </a:ext>
                  </a:extLst>
                </a:gridCol>
                <a:gridCol w="530898">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190890">
                <a:tc>
                  <a:txBody>
                    <a:bodyPr/>
                    <a:lstStyle/>
                    <a:p>
                      <a:pPr>
                        <a:lnSpc>
                          <a:spcPct val="150000"/>
                        </a:lnSpc>
                        <a:spcBef>
                          <a:spcPts val="600"/>
                        </a:spcBef>
                        <a:spcAft>
                          <a:spcPts val="0"/>
                        </a:spcAft>
                      </a:pPr>
                      <a:r>
                        <a:rPr lang="en-US" sz="1000">
                          <a:solidFill>
                            <a:schemeClr val="tx1"/>
                          </a:solidFill>
                          <a:effectLst/>
                        </a:rPr>
                        <a:t>Course</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PO1</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PO2</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PO3</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PO4</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PO5</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PO6</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PO7</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PO8</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PO9</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PO10</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PO11</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PO12</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0890">
                <a:tc>
                  <a:txBody>
                    <a:bodyPr/>
                    <a:lstStyle/>
                    <a:p>
                      <a:pPr>
                        <a:lnSpc>
                          <a:spcPct val="150000"/>
                        </a:lnSpc>
                        <a:spcBef>
                          <a:spcPts val="600"/>
                        </a:spcBef>
                        <a:spcAft>
                          <a:spcPts val="0"/>
                        </a:spcAft>
                      </a:pPr>
                      <a:r>
                        <a:rPr lang="en-US" sz="1000">
                          <a:solidFill>
                            <a:schemeClr val="tx1"/>
                          </a:solidFill>
                          <a:effectLst/>
                        </a:rPr>
                        <a:t>C101</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0890">
                <a:tc>
                  <a:txBody>
                    <a:bodyPr/>
                    <a:lstStyle/>
                    <a:p>
                      <a:pPr>
                        <a:lnSpc>
                          <a:spcPct val="150000"/>
                        </a:lnSpc>
                        <a:spcBef>
                          <a:spcPts val="600"/>
                        </a:spcBef>
                        <a:spcAft>
                          <a:spcPts val="0"/>
                        </a:spcAft>
                      </a:pPr>
                      <a:r>
                        <a:rPr lang="en-US" sz="1000">
                          <a:solidFill>
                            <a:schemeClr val="tx1"/>
                          </a:solidFill>
                          <a:effectLst/>
                        </a:rPr>
                        <a:t>C102</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0890">
                <a:tc>
                  <a:txBody>
                    <a:bodyPr/>
                    <a:lstStyle/>
                    <a:p>
                      <a:pPr>
                        <a:lnSpc>
                          <a:spcPct val="150000"/>
                        </a:lnSpc>
                        <a:spcBef>
                          <a:spcPts val="600"/>
                        </a:spcBef>
                        <a:spcAft>
                          <a:spcPts val="0"/>
                        </a:spcAft>
                      </a:pPr>
                      <a:r>
                        <a:rPr lang="en-US" sz="1000">
                          <a:solidFill>
                            <a:schemeClr val="tx1"/>
                          </a:solidFill>
                          <a:effectLst/>
                        </a:rPr>
                        <a:t>…</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0890">
                <a:tc>
                  <a:txBody>
                    <a:bodyPr/>
                    <a:lstStyle/>
                    <a:p>
                      <a:pPr>
                        <a:lnSpc>
                          <a:spcPct val="150000"/>
                        </a:lnSpc>
                        <a:spcBef>
                          <a:spcPts val="600"/>
                        </a:spcBef>
                        <a:spcAft>
                          <a:spcPts val="0"/>
                        </a:spcAft>
                      </a:pPr>
                      <a:r>
                        <a:rPr lang="en-US" sz="1000">
                          <a:solidFill>
                            <a:schemeClr val="tx1"/>
                          </a:solidFill>
                          <a:effectLst/>
                        </a:rPr>
                        <a:t>…</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0890">
                <a:tc>
                  <a:txBody>
                    <a:bodyPr/>
                    <a:lstStyle/>
                    <a:p>
                      <a:pPr>
                        <a:lnSpc>
                          <a:spcPct val="150000"/>
                        </a:lnSpc>
                        <a:spcBef>
                          <a:spcPts val="600"/>
                        </a:spcBef>
                        <a:spcAft>
                          <a:spcPts val="0"/>
                        </a:spcAft>
                      </a:pPr>
                      <a:r>
                        <a:rPr lang="en-US" sz="1000">
                          <a:solidFill>
                            <a:schemeClr val="tx1"/>
                          </a:solidFill>
                          <a:effectLst/>
                        </a:rPr>
                        <a:t>C409</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53959">
                <a:tc>
                  <a:txBody>
                    <a:bodyPr/>
                    <a:lstStyle/>
                    <a:p>
                      <a:pPr>
                        <a:lnSpc>
                          <a:spcPct val="150000"/>
                        </a:lnSpc>
                        <a:spcBef>
                          <a:spcPts val="600"/>
                        </a:spcBef>
                        <a:spcAft>
                          <a:spcPts val="0"/>
                        </a:spcAft>
                      </a:pPr>
                      <a:r>
                        <a:rPr lang="en-US" sz="1000">
                          <a:solidFill>
                            <a:schemeClr val="tx1"/>
                          </a:solidFill>
                          <a:effectLst/>
                        </a:rPr>
                        <a:t>Direct Attainment</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831093941"/>
              </p:ext>
            </p:extLst>
          </p:nvPr>
        </p:nvGraphicFramePr>
        <p:xfrm>
          <a:off x="1043609" y="4992743"/>
          <a:ext cx="7776863" cy="1440161"/>
        </p:xfrm>
        <a:graphic>
          <a:graphicData uri="http://schemas.openxmlformats.org/drawingml/2006/table">
            <a:tbl>
              <a:tblPr firstRow="1" firstCol="1" bandRow="1">
                <a:tableStyleId>{5C22544A-7EE6-4342-B048-85BDC9FD1C3A}</a:tableStyleId>
              </a:tblPr>
              <a:tblGrid>
                <a:gridCol w="1296144">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437387">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210112">
                <a:tc>
                  <a:txBody>
                    <a:bodyPr/>
                    <a:lstStyle/>
                    <a:p>
                      <a:pPr>
                        <a:lnSpc>
                          <a:spcPct val="150000"/>
                        </a:lnSpc>
                        <a:spcBef>
                          <a:spcPts val="600"/>
                        </a:spcBef>
                        <a:spcAft>
                          <a:spcPts val="0"/>
                        </a:spcAft>
                      </a:pPr>
                      <a:r>
                        <a:rPr lang="en-US" sz="1000" dirty="0">
                          <a:solidFill>
                            <a:schemeClr val="tx1"/>
                          </a:solidFill>
                          <a:effectLst/>
                        </a:rPr>
                        <a:t>Survey</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PO2</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PO3</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PO4</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PO5</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PO6</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PO7</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PO8</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PO9</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PO10</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PO11</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PO12</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0112">
                <a:tc>
                  <a:txBody>
                    <a:bodyPr/>
                    <a:lstStyle/>
                    <a:p>
                      <a:pPr>
                        <a:lnSpc>
                          <a:spcPct val="150000"/>
                        </a:lnSpc>
                        <a:spcBef>
                          <a:spcPts val="600"/>
                        </a:spcBef>
                        <a:spcAft>
                          <a:spcPts val="0"/>
                        </a:spcAft>
                      </a:pPr>
                      <a:r>
                        <a:rPr lang="en-US" sz="1000">
                          <a:solidFill>
                            <a:schemeClr val="tx1"/>
                          </a:solidFill>
                          <a:effectLst/>
                        </a:rPr>
                        <a:t>Survey 1</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0112">
                <a:tc>
                  <a:txBody>
                    <a:bodyPr/>
                    <a:lstStyle/>
                    <a:p>
                      <a:pPr>
                        <a:lnSpc>
                          <a:spcPct val="150000"/>
                        </a:lnSpc>
                        <a:spcBef>
                          <a:spcPts val="600"/>
                        </a:spcBef>
                        <a:spcAft>
                          <a:spcPts val="0"/>
                        </a:spcAft>
                      </a:pPr>
                      <a:r>
                        <a:rPr lang="en-US" sz="1000">
                          <a:solidFill>
                            <a:schemeClr val="tx1"/>
                          </a:solidFill>
                          <a:effectLst/>
                        </a:rPr>
                        <a:t>Survey 2</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0112">
                <a:tc>
                  <a:txBody>
                    <a:bodyPr/>
                    <a:lstStyle/>
                    <a:p>
                      <a:pPr>
                        <a:lnSpc>
                          <a:spcPct val="150000"/>
                        </a:lnSpc>
                        <a:spcBef>
                          <a:spcPts val="600"/>
                        </a:spcBef>
                        <a:spcAft>
                          <a:spcPts val="0"/>
                        </a:spcAft>
                      </a:pPr>
                      <a:r>
                        <a:rPr lang="en-US" sz="1000">
                          <a:solidFill>
                            <a:schemeClr val="tx1"/>
                          </a:solidFill>
                          <a:effectLst/>
                        </a:rPr>
                        <a:t>Survey 3</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10112">
                <a:tc>
                  <a:txBody>
                    <a:bodyPr/>
                    <a:lstStyle/>
                    <a:p>
                      <a:pPr>
                        <a:lnSpc>
                          <a:spcPct val="150000"/>
                        </a:lnSpc>
                        <a:spcBef>
                          <a:spcPts val="600"/>
                        </a:spcBef>
                        <a:spcAft>
                          <a:spcPts val="0"/>
                        </a:spcAft>
                      </a:pPr>
                      <a:r>
                        <a:rPr lang="en-US" sz="1000">
                          <a:solidFill>
                            <a:schemeClr val="tx1"/>
                          </a:solidFill>
                          <a:effectLst/>
                        </a:rPr>
                        <a:t>…..</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89601">
                <a:tc>
                  <a:txBody>
                    <a:bodyPr/>
                    <a:lstStyle/>
                    <a:p>
                      <a:pPr>
                        <a:lnSpc>
                          <a:spcPct val="150000"/>
                        </a:lnSpc>
                        <a:spcBef>
                          <a:spcPts val="600"/>
                        </a:spcBef>
                        <a:spcAft>
                          <a:spcPts val="0"/>
                        </a:spcAft>
                      </a:pPr>
                      <a:r>
                        <a:rPr lang="en-US" sz="1000" dirty="0">
                          <a:solidFill>
                            <a:schemeClr val="tx1"/>
                          </a:solidFill>
                          <a:effectLst/>
                        </a:rPr>
                        <a:t>Indirect Attainment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5" name="Footer Placeholder 4">
            <a:extLst>
              <a:ext uri="{FF2B5EF4-FFF2-40B4-BE49-F238E27FC236}">
                <a16:creationId xmlns:a16="http://schemas.microsoft.com/office/drawing/2014/main" id="{DA4F5F97-E14B-4DD4-BA47-5A83312EB906}"/>
              </a:ext>
            </a:extLst>
          </p:cNvPr>
          <p:cNvSpPr>
            <a:spLocks noGrp="1"/>
          </p:cNvSpPr>
          <p:nvPr>
            <p:ph type="ftr" sz="quarter" idx="11"/>
          </p:nvPr>
        </p:nvSpPr>
        <p:spPr/>
        <p:txBody>
          <a:bodyPr/>
          <a:lstStyle/>
          <a:p>
            <a:r>
              <a:rPr lang="en-US"/>
              <a:t>NBA SAR Tier II INDORE 8th June 2018</a:t>
            </a:r>
            <a:endParaRPr lang="en-IN"/>
          </a:p>
        </p:txBody>
      </p:sp>
      <p:sp>
        <p:nvSpPr>
          <p:cNvPr id="6" name="Slide Number Placeholder 5">
            <a:extLst>
              <a:ext uri="{FF2B5EF4-FFF2-40B4-BE49-F238E27FC236}">
                <a16:creationId xmlns:a16="http://schemas.microsoft.com/office/drawing/2014/main" id="{1EA3BD4E-7B07-4EF5-8634-297A437D818F}"/>
              </a:ext>
            </a:extLst>
          </p:cNvPr>
          <p:cNvSpPr>
            <a:spLocks noGrp="1"/>
          </p:cNvSpPr>
          <p:nvPr>
            <p:ph type="sldNum" sz="quarter" idx="12"/>
          </p:nvPr>
        </p:nvSpPr>
        <p:spPr/>
        <p:txBody>
          <a:bodyPr/>
          <a:lstStyle/>
          <a:p>
            <a:fld id="{422658B8-A02A-475D-9AE9-842168B0879B}" type="slidenum">
              <a:rPr lang="en-IN" smtClean="0"/>
              <a:t>24</a:t>
            </a:fld>
            <a:endParaRPr lang="en-IN"/>
          </a:p>
        </p:txBody>
      </p:sp>
    </p:spTree>
    <p:extLst>
      <p:ext uri="{BB962C8B-B14F-4D97-AF65-F5344CB8AC3E}">
        <p14:creationId xmlns:p14="http://schemas.microsoft.com/office/powerpoint/2010/main" val="3681742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280920" cy="5078313"/>
          </a:xfrm>
          <a:prstGeom prst="rect">
            <a:avLst/>
          </a:prstGeom>
        </p:spPr>
        <p:txBody>
          <a:bodyPr wrap="square">
            <a:spAutoFit/>
          </a:bodyPr>
          <a:lstStyle/>
          <a:p>
            <a:r>
              <a:rPr lang="en-US" sz="1200" b="1" dirty="0"/>
              <a:t>Note: </a:t>
            </a:r>
            <a:r>
              <a:rPr lang="en-US" sz="1200" i="1" dirty="0"/>
              <a:t>Similar table is to be prepared for PSOs</a:t>
            </a:r>
            <a:endParaRPr lang="en-IN" sz="1200" dirty="0"/>
          </a:p>
          <a:p>
            <a:r>
              <a:rPr lang="en-US" sz="1200" dirty="0"/>
              <a:t>C101, C102 are indicative courses in the first year. Similarly, C409 is final year course. First numeric digit indicates year of study and remaining two digits indicate course nos. in the respective year of study.</a:t>
            </a:r>
            <a:endParaRPr lang="en-IN" sz="1200" dirty="0"/>
          </a:p>
          <a:p>
            <a:r>
              <a:rPr lang="en-US" sz="1200" dirty="0">
                <a:sym typeface="Symbol"/>
              </a:rPr>
              <a:t></a:t>
            </a:r>
            <a:r>
              <a:rPr lang="en-US" sz="1200" dirty="0"/>
              <a:t> Direct attainment level of a PO &amp; PSO is determined by taking average across all courses addressing that PO and/or PSO. Fractional numbers may be used for example 1.55. </a:t>
            </a:r>
            <a:endParaRPr lang="en-IN" sz="1200" dirty="0"/>
          </a:p>
          <a:p>
            <a:r>
              <a:rPr lang="en-US" sz="1200" dirty="0">
                <a:sym typeface="Symbol"/>
              </a:rPr>
              <a:t></a:t>
            </a:r>
            <a:r>
              <a:rPr lang="en-US" sz="1200" dirty="0"/>
              <a:t> Indirect attainment level of PO &amp; PSO is determined based on the student exit surveys, employer surveys, co-curricular activities, extracurricular activities etc.</a:t>
            </a:r>
            <a:endParaRPr lang="en-IN" sz="1200" dirty="0"/>
          </a:p>
          <a:p>
            <a:r>
              <a:rPr lang="en-US" sz="1200" b="1" dirty="0"/>
              <a:t>Example:</a:t>
            </a:r>
            <a:endParaRPr lang="en-IN" sz="1200" dirty="0"/>
          </a:p>
          <a:p>
            <a:pPr lvl="0"/>
            <a:r>
              <a:rPr lang="en-US" sz="1200" dirty="0"/>
              <a:t>It is assumed that a particular PO has been mapped to four courses C2O1, C3O2, C3O3 and C4O1</a:t>
            </a:r>
            <a:endParaRPr lang="en-IN" sz="1200" dirty="0"/>
          </a:p>
          <a:p>
            <a:pPr lvl="0"/>
            <a:r>
              <a:rPr lang="en-US" sz="1200" dirty="0"/>
              <a:t>The attainment level for each of the four courses will be as per the examples shown in 3.2.2</a:t>
            </a:r>
            <a:endParaRPr lang="en-IN" sz="1200" dirty="0"/>
          </a:p>
          <a:p>
            <a:pPr lvl="0"/>
            <a:r>
              <a:rPr lang="en-US" sz="1200" dirty="0"/>
              <a:t>PO attainment level will be based on attainment levels of direct assessment and indirect assessment </a:t>
            </a:r>
            <a:endParaRPr lang="en-IN" sz="1200" dirty="0"/>
          </a:p>
          <a:p>
            <a:pPr lvl="0"/>
            <a:r>
              <a:rPr lang="en-IN" sz="1200" dirty="0"/>
              <a:t>For affiliated, non-autonomous colleges</a:t>
            </a:r>
            <a:r>
              <a:rPr lang="en-US" sz="1200" dirty="0"/>
              <a:t>, it is assumed that while deciding on overall attainment level 80% weightage may be given to direct assessment and 20% weightage to indirect assessment through surveys from students(largely), employers (to some extent).  Program may have different weightages with appropriate justification.</a:t>
            </a:r>
            <a:endParaRPr lang="en-IN" sz="1200" dirty="0"/>
          </a:p>
          <a:p>
            <a:pPr lvl="0"/>
            <a:r>
              <a:rPr lang="en-US" sz="1200" dirty="0"/>
              <a:t>Assuming following actual attainment levels: </a:t>
            </a:r>
            <a:endParaRPr lang="en-IN" sz="1200" dirty="0"/>
          </a:p>
          <a:p>
            <a:r>
              <a:rPr lang="en-US" sz="1200" dirty="0"/>
              <a:t> </a:t>
            </a:r>
            <a:endParaRPr lang="en-IN" sz="1200" dirty="0"/>
          </a:p>
          <a:p>
            <a:r>
              <a:rPr lang="en-US" sz="1200" b="1" dirty="0"/>
              <a:t>Direct Assessment</a:t>
            </a:r>
            <a:endParaRPr lang="en-IN" sz="1200" dirty="0"/>
          </a:p>
          <a:p>
            <a:r>
              <a:rPr lang="en-US" sz="1200" dirty="0"/>
              <a:t>C201 –High (3)</a:t>
            </a:r>
            <a:endParaRPr lang="en-IN" sz="1200" dirty="0"/>
          </a:p>
          <a:p>
            <a:r>
              <a:rPr lang="en-US" sz="1200" dirty="0"/>
              <a:t>C302 – Medium (2)</a:t>
            </a:r>
            <a:endParaRPr lang="en-IN" sz="1200" dirty="0"/>
          </a:p>
          <a:p>
            <a:r>
              <a:rPr lang="en-US" sz="1200" dirty="0"/>
              <a:t>C303 – Low (1)</a:t>
            </a:r>
            <a:endParaRPr lang="en-IN" sz="1200" dirty="0"/>
          </a:p>
          <a:p>
            <a:r>
              <a:rPr lang="en-US" sz="1200" dirty="0"/>
              <a:t>C401 – High (3)</a:t>
            </a:r>
            <a:endParaRPr lang="en-IN" sz="1200" dirty="0"/>
          </a:p>
          <a:p>
            <a:r>
              <a:rPr lang="en-US" sz="1200" dirty="0"/>
              <a:t>Attainment level will be summation of levels divided by no. of courses 3+2+1+3/4= 9/4=2.25</a:t>
            </a:r>
            <a:endParaRPr lang="en-IN" sz="1200" dirty="0"/>
          </a:p>
          <a:p>
            <a:r>
              <a:rPr lang="en-US" sz="1200" b="1" dirty="0"/>
              <a:t>Indirect Assessment</a:t>
            </a:r>
            <a:endParaRPr lang="en-IN" sz="1200" dirty="0"/>
          </a:p>
          <a:p>
            <a:r>
              <a:rPr lang="en-US" sz="1200" dirty="0"/>
              <a:t>Surveys, Analysis, customized to an average value as per levels 1, 2 &amp; 3.</a:t>
            </a:r>
            <a:endParaRPr lang="en-IN" sz="1200" dirty="0"/>
          </a:p>
          <a:p>
            <a:r>
              <a:rPr lang="en-US" sz="1200" dirty="0"/>
              <a:t>Assumed level - 2</a:t>
            </a:r>
            <a:endParaRPr lang="en-IN" sz="1200" dirty="0"/>
          </a:p>
          <a:p>
            <a:pPr lvl="0"/>
            <a:r>
              <a:rPr lang="en-US" sz="1200" dirty="0"/>
              <a:t>PO Attainment level will be 80% of direct assessment + 20% of indirect assessment i.e. 1.8 + 0.4 = 2.2.</a:t>
            </a:r>
            <a:endParaRPr lang="en-IN" sz="1200" dirty="0"/>
          </a:p>
          <a:p>
            <a:r>
              <a:rPr lang="en-US" sz="1200" b="1" dirty="0"/>
              <a:t>Note: Similarly for PSOs</a:t>
            </a:r>
            <a:endParaRPr lang="en-IN" sz="1200" dirty="0"/>
          </a:p>
        </p:txBody>
      </p:sp>
      <p:sp>
        <p:nvSpPr>
          <p:cNvPr id="3" name="Footer Placeholder 2">
            <a:extLst>
              <a:ext uri="{FF2B5EF4-FFF2-40B4-BE49-F238E27FC236}">
                <a16:creationId xmlns:a16="http://schemas.microsoft.com/office/drawing/2014/main" id="{B88622EC-9195-4BF5-A8ED-2BA48D5E9F6E}"/>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145BC846-A70F-477E-83D3-8D988E5DFA14}"/>
              </a:ext>
            </a:extLst>
          </p:cNvPr>
          <p:cNvSpPr>
            <a:spLocks noGrp="1"/>
          </p:cNvSpPr>
          <p:nvPr>
            <p:ph type="sldNum" sz="quarter" idx="12"/>
          </p:nvPr>
        </p:nvSpPr>
        <p:spPr/>
        <p:txBody>
          <a:bodyPr/>
          <a:lstStyle/>
          <a:p>
            <a:fld id="{422658B8-A02A-475D-9AE9-842168B0879B}" type="slidenum">
              <a:rPr lang="en-IN" smtClean="0"/>
              <a:t>25</a:t>
            </a:fld>
            <a:endParaRPr lang="en-IN"/>
          </a:p>
        </p:txBody>
      </p:sp>
    </p:spTree>
    <p:extLst>
      <p:ext uri="{BB962C8B-B14F-4D97-AF65-F5344CB8AC3E}">
        <p14:creationId xmlns:p14="http://schemas.microsoft.com/office/powerpoint/2010/main" val="2157378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82129637"/>
              </p:ext>
            </p:extLst>
          </p:nvPr>
        </p:nvGraphicFramePr>
        <p:xfrm>
          <a:off x="899592" y="404664"/>
          <a:ext cx="7128792" cy="432048"/>
        </p:xfrm>
        <a:graphic>
          <a:graphicData uri="http://schemas.openxmlformats.org/drawingml/2006/table">
            <a:tbl>
              <a:tblPr firstRow="1" firstCol="1" bandRow="1">
                <a:tableStyleId>{5C22544A-7EE6-4342-B048-85BDC9FD1C3A}</a:tableStyleId>
              </a:tblPr>
              <a:tblGrid>
                <a:gridCol w="1515021">
                  <a:extLst>
                    <a:ext uri="{9D8B030D-6E8A-4147-A177-3AD203B41FA5}">
                      <a16:colId xmlns:a16="http://schemas.microsoft.com/office/drawing/2014/main" val="20000"/>
                    </a:ext>
                  </a:extLst>
                </a:gridCol>
                <a:gridCol w="3707286">
                  <a:extLst>
                    <a:ext uri="{9D8B030D-6E8A-4147-A177-3AD203B41FA5}">
                      <a16:colId xmlns:a16="http://schemas.microsoft.com/office/drawing/2014/main" val="20001"/>
                    </a:ext>
                  </a:extLst>
                </a:gridCol>
                <a:gridCol w="1906485">
                  <a:extLst>
                    <a:ext uri="{9D8B030D-6E8A-4147-A177-3AD203B41FA5}">
                      <a16:colId xmlns:a16="http://schemas.microsoft.com/office/drawing/2014/main" val="20002"/>
                    </a:ext>
                  </a:extLst>
                </a:gridCol>
              </a:tblGrid>
              <a:tr h="432048">
                <a:tc>
                  <a:txBody>
                    <a:bodyPr/>
                    <a:lstStyle/>
                    <a:p>
                      <a:pPr algn="ctr">
                        <a:lnSpc>
                          <a:spcPct val="150000"/>
                        </a:lnSpc>
                        <a:spcBef>
                          <a:spcPts val="600"/>
                        </a:spcBef>
                        <a:spcAft>
                          <a:spcPts val="0"/>
                        </a:spcAft>
                      </a:pPr>
                      <a:r>
                        <a:rPr lang="en-US" sz="1800" dirty="0">
                          <a:solidFill>
                            <a:schemeClr val="tx1"/>
                          </a:solidFill>
                          <a:effectLst/>
                        </a:rPr>
                        <a:t>CRITERION 4</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a:solidFill>
                            <a:schemeClr val="tx1"/>
                          </a:solidFill>
                          <a:effectLst/>
                        </a:rPr>
                        <a:t>Students’ Performance</a:t>
                      </a:r>
                      <a:endParaRPr lang="en-IN" sz="18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150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104860616"/>
              </p:ext>
            </p:extLst>
          </p:nvPr>
        </p:nvGraphicFramePr>
        <p:xfrm>
          <a:off x="611560" y="1124744"/>
          <a:ext cx="8214787" cy="2952687"/>
        </p:xfrm>
        <a:graphic>
          <a:graphicData uri="http://schemas.openxmlformats.org/drawingml/2006/table">
            <a:tbl>
              <a:tblPr firstRow="1" firstCol="1" bandRow="1">
                <a:tableStyleId>{5C22544A-7EE6-4342-B048-85BDC9FD1C3A}</a:tableStyleId>
              </a:tblPr>
              <a:tblGrid>
                <a:gridCol w="5891645">
                  <a:extLst>
                    <a:ext uri="{9D8B030D-6E8A-4147-A177-3AD203B41FA5}">
                      <a16:colId xmlns:a16="http://schemas.microsoft.com/office/drawing/2014/main" val="20000"/>
                    </a:ext>
                  </a:extLst>
                </a:gridCol>
                <a:gridCol w="780405">
                  <a:extLst>
                    <a:ext uri="{9D8B030D-6E8A-4147-A177-3AD203B41FA5}">
                      <a16:colId xmlns:a16="http://schemas.microsoft.com/office/drawing/2014/main" val="20001"/>
                    </a:ext>
                  </a:extLst>
                </a:gridCol>
                <a:gridCol w="780405">
                  <a:extLst>
                    <a:ext uri="{9D8B030D-6E8A-4147-A177-3AD203B41FA5}">
                      <a16:colId xmlns:a16="http://schemas.microsoft.com/office/drawing/2014/main" val="20002"/>
                    </a:ext>
                  </a:extLst>
                </a:gridCol>
                <a:gridCol w="762332">
                  <a:extLst>
                    <a:ext uri="{9D8B030D-6E8A-4147-A177-3AD203B41FA5}">
                      <a16:colId xmlns:a16="http://schemas.microsoft.com/office/drawing/2014/main" val="20003"/>
                    </a:ext>
                  </a:extLst>
                </a:gridCol>
              </a:tblGrid>
              <a:tr h="276225">
                <a:tc>
                  <a:txBody>
                    <a:bodyPr/>
                    <a:lstStyle/>
                    <a:p>
                      <a:pPr indent="114300" algn="ctr">
                        <a:lnSpc>
                          <a:spcPct val="150000"/>
                        </a:lnSpc>
                        <a:spcBef>
                          <a:spcPts val="600"/>
                        </a:spcBef>
                        <a:spcAft>
                          <a:spcPts val="0"/>
                        </a:spcAft>
                      </a:pPr>
                      <a:r>
                        <a:rPr lang="en-US" sz="1200">
                          <a:solidFill>
                            <a:schemeClr val="tx1"/>
                          </a:solidFill>
                          <a:effectLst/>
                        </a:rPr>
                        <a:t>Item</a:t>
                      </a:r>
                      <a:endParaRPr lang="en-IN" sz="1200">
                        <a:solidFill>
                          <a:schemeClr val="tx1"/>
                        </a:solidFill>
                        <a:effectLst/>
                      </a:endParaRPr>
                    </a:p>
                    <a:p>
                      <a:pPr indent="114300" algn="ctr">
                        <a:lnSpc>
                          <a:spcPct val="150000"/>
                        </a:lnSpc>
                        <a:spcBef>
                          <a:spcPts val="600"/>
                        </a:spcBef>
                        <a:spcAft>
                          <a:spcPts val="0"/>
                        </a:spcAft>
                      </a:pPr>
                      <a:r>
                        <a:rPr lang="en-US" sz="1200">
                          <a:solidFill>
                            <a:schemeClr val="tx1"/>
                          </a:solidFill>
                          <a:effectLst/>
                        </a:rPr>
                        <a:t>(Information to be provided cumulatively for all the shifts with explicit headings, wherever applicable)</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CAY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CAYm1</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CAYm2</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5910">
                <a:tc>
                  <a:txBody>
                    <a:bodyPr/>
                    <a:lstStyle/>
                    <a:p>
                      <a:pPr algn="l">
                        <a:lnSpc>
                          <a:spcPct val="150000"/>
                        </a:lnSpc>
                        <a:spcBef>
                          <a:spcPts val="600"/>
                        </a:spcBef>
                        <a:spcAft>
                          <a:spcPts val="0"/>
                        </a:spcAft>
                      </a:pPr>
                      <a:r>
                        <a:rPr lang="en-US" sz="1200">
                          <a:solidFill>
                            <a:schemeClr val="tx1"/>
                          </a:solidFill>
                          <a:effectLst/>
                        </a:rPr>
                        <a:t>Sanctioned intake of  the program (N)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05485">
                <a:tc>
                  <a:txBody>
                    <a:bodyPr/>
                    <a:lstStyle/>
                    <a:p>
                      <a:pPr algn="l">
                        <a:lnSpc>
                          <a:spcPct val="150000"/>
                        </a:lnSpc>
                        <a:spcBef>
                          <a:spcPts val="600"/>
                        </a:spcBef>
                        <a:spcAft>
                          <a:spcPts val="0"/>
                        </a:spcAft>
                      </a:pPr>
                      <a:r>
                        <a:rPr lang="en-US" sz="1200">
                          <a:solidFill>
                            <a:schemeClr val="tx1"/>
                          </a:solidFill>
                          <a:effectLst/>
                        </a:rPr>
                        <a:t>Total number of students admitted in first year minus number of students migrated to other programs/institutions, plus no. of  students migrated to this program (N1)</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45135">
                <a:tc>
                  <a:txBody>
                    <a:bodyPr/>
                    <a:lstStyle/>
                    <a:p>
                      <a:pPr algn="l">
                        <a:lnSpc>
                          <a:spcPct val="150000"/>
                        </a:lnSpc>
                        <a:spcBef>
                          <a:spcPts val="600"/>
                        </a:spcBef>
                        <a:spcAft>
                          <a:spcPts val="0"/>
                        </a:spcAft>
                      </a:pPr>
                      <a:r>
                        <a:rPr lang="en-US" sz="1200">
                          <a:solidFill>
                            <a:schemeClr val="tx1"/>
                          </a:solidFill>
                          <a:effectLst/>
                        </a:rPr>
                        <a:t>Number of students admitted in 2nd year in the same batch via lateral entry (N2)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07975">
                <a:tc>
                  <a:txBody>
                    <a:bodyPr/>
                    <a:lstStyle/>
                    <a:p>
                      <a:pPr algn="l">
                        <a:lnSpc>
                          <a:spcPct val="150000"/>
                        </a:lnSpc>
                        <a:spcBef>
                          <a:spcPts val="600"/>
                        </a:spcBef>
                        <a:spcAft>
                          <a:spcPts val="0"/>
                        </a:spcAft>
                      </a:pPr>
                      <a:r>
                        <a:rPr lang="en-US" sz="1200">
                          <a:solidFill>
                            <a:schemeClr val="tx1"/>
                          </a:solidFill>
                          <a:effectLst/>
                        </a:rPr>
                        <a:t>Separate division  students, if applicable (N3)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28295">
                <a:tc>
                  <a:txBody>
                    <a:bodyPr/>
                    <a:lstStyle/>
                    <a:p>
                      <a:pPr algn="l">
                        <a:lnSpc>
                          <a:spcPct val="150000"/>
                        </a:lnSpc>
                        <a:spcBef>
                          <a:spcPts val="600"/>
                        </a:spcBef>
                        <a:spcAft>
                          <a:spcPts val="0"/>
                        </a:spcAft>
                      </a:pPr>
                      <a:r>
                        <a:rPr lang="en-US" sz="1200">
                          <a:solidFill>
                            <a:schemeClr val="tx1"/>
                          </a:solidFill>
                          <a:effectLst/>
                        </a:rPr>
                        <a:t>Total number of students admitted in the Program (N1 + N2 + N3)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4" name="Rectangle 3"/>
          <p:cNvSpPr/>
          <p:nvPr/>
        </p:nvSpPr>
        <p:spPr>
          <a:xfrm>
            <a:off x="683568" y="4221088"/>
            <a:ext cx="8208912" cy="1754326"/>
          </a:xfrm>
          <a:prstGeom prst="rect">
            <a:avLst/>
          </a:prstGeom>
        </p:spPr>
        <p:txBody>
          <a:bodyPr wrap="square">
            <a:spAutoFit/>
          </a:bodyPr>
          <a:lstStyle/>
          <a:p>
            <a:r>
              <a:rPr lang="en-US" b="1" dirty="0"/>
              <a:t>CAY – Current Academic Year</a:t>
            </a:r>
            <a:endParaRPr lang="en-IN" dirty="0"/>
          </a:p>
          <a:p>
            <a:r>
              <a:rPr lang="en-US" b="1" dirty="0"/>
              <a:t>CAYm1- Current Academic Year minus1= Current Assessment Year</a:t>
            </a:r>
            <a:endParaRPr lang="en-IN" dirty="0"/>
          </a:p>
          <a:p>
            <a:r>
              <a:rPr lang="en-US" b="1" dirty="0"/>
              <a:t>CAYm2 - Current Academic Year minus2=Current Assessment Year minus 1</a:t>
            </a:r>
            <a:endParaRPr lang="en-IN" dirty="0"/>
          </a:p>
          <a:p>
            <a:r>
              <a:rPr lang="en-US" b="1" dirty="0"/>
              <a:t>LYG – Last Year Graduate</a:t>
            </a:r>
            <a:endParaRPr lang="en-IN" dirty="0"/>
          </a:p>
          <a:p>
            <a:r>
              <a:rPr lang="en-US" b="1" dirty="0"/>
              <a:t>LYGm1 – Last Year Graduate minus 1</a:t>
            </a:r>
            <a:endParaRPr lang="en-IN" dirty="0"/>
          </a:p>
          <a:p>
            <a:r>
              <a:rPr lang="en-US" b="1" dirty="0"/>
              <a:t>LYGm2 – Last Year Graduate minus 2</a:t>
            </a:r>
            <a:endParaRPr lang="en-IN" dirty="0"/>
          </a:p>
        </p:txBody>
      </p:sp>
      <p:sp>
        <p:nvSpPr>
          <p:cNvPr id="5" name="Footer Placeholder 4">
            <a:extLst>
              <a:ext uri="{FF2B5EF4-FFF2-40B4-BE49-F238E27FC236}">
                <a16:creationId xmlns:a16="http://schemas.microsoft.com/office/drawing/2014/main" id="{F05BA5E8-3A07-4826-89D9-49882EAAFCDA}"/>
              </a:ext>
            </a:extLst>
          </p:cNvPr>
          <p:cNvSpPr>
            <a:spLocks noGrp="1"/>
          </p:cNvSpPr>
          <p:nvPr>
            <p:ph type="ftr" sz="quarter" idx="11"/>
          </p:nvPr>
        </p:nvSpPr>
        <p:spPr/>
        <p:txBody>
          <a:bodyPr/>
          <a:lstStyle/>
          <a:p>
            <a:r>
              <a:rPr lang="en-US"/>
              <a:t>NBA SAR Tier II INDORE 8th June 2018</a:t>
            </a:r>
            <a:endParaRPr lang="en-IN"/>
          </a:p>
        </p:txBody>
      </p:sp>
      <p:sp>
        <p:nvSpPr>
          <p:cNvPr id="6" name="Slide Number Placeholder 5">
            <a:extLst>
              <a:ext uri="{FF2B5EF4-FFF2-40B4-BE49-F238E27FC236}">
                <a16:creationId xmlns:a16="http://schemas.microsoft.com/office/drawing/2014/main" id="{0D67761B-13EC-45BF-B1D0-8677646DCC22}"/>
              </a:ext>
            </a:extLst>
          </p:cNvPr>
          <p:cNvSpPr>
            <a:spLocks noGrp="1"/>
          </p:cNvSpPr>
          <p:nvPr>
            <p:ph type="sldNum" sz="quarter" idx="12"/>
          </p:nvPr>
        </p:nvSpPr>
        <p:spPr/>
        <p:txBody>
          <a:bodyPr/>
          <a:lstStyle/>
          <a:p>
            <a:fld id="{422658B8-A02A-475D-9AE9-842168B0879B}" type="slidenum">
              <a:rPr lang="en-IN" smtClean="0"/>
              <a:t>26</a:t>
            </a:fld>
            <a:endParaRPr lang="en-IN"/>
          </a:p>
        </p:txBody>
      </p:sp>
    </p:spTree>
    <p:extLst>
      <p:ext uri="{BB962C8B-B14F-4D97-AF65-F5344CB8AC3E}">
        <p14:creationId xmlns:p14="http://schemas.microsoft.com/office/powerpoint/2010/main" val="2304799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82695298"/>
              </p:ext>
            </p:extLst>
          </p:nvPr>
        </p:nvGraphicFramePr>
        <p:xfrm>
          <a:off x="755576" y="404664"/>
          <a:ext cx="7560840" cy="2917770"/>
        </p:xfrm>
        <a:graphic>
          <a:graphicData uri="http://schemas.openxmlformats.org/drawingml/2006/table">
            <a:tbl>
              <a:tblPr firstRow="1" firstCol="1" bandRow="1">
                <a:tableStyleId>{5C22544A-7EE6-4342-B048-85BDC9FD1C3A}</a:tableStyleId>
              </a:tblPr>
              <a:tblGrid>
                <a:gridCol w="1432661">
                  <a:extLst>
                    <a:ext uri="{9D8B030D-6E8A-4147-A177-3AD203B41FA5}">
                      <a16:colId xmlns:a16="http://schemas.microsoft.com/office/drawing/2014/main" val="20000"/>
                    </a:ext>
                  </a:extLst>
                </a:gridCol>
                <a:gridCol w="2507158">
                  <a:extLst>
                    <a:ext uri="{9D8B030D-6E8A-4147-A177-3AD203B41FA5}">
                      <a16:colId xmlns:a16="http://schemas.microsoft.com/office/drawing/2014/main" val="20001"/>
                    </a:ext>
                  </a:extLst>
                </a:gridCol>
                <a:gridCol w="912395">
                  <a:extLst>
                    <a:ext uri="{9D8B030D-6E8A-4147-A177-3AD203B41FA5}">
                      <a16:colId xmlns:a16="http://schemas.microsoft.com/office/drawing/2014/main" val="20002"/>
                    </a:ext>
                  </a:extLst>
                </a:gridCol>
                <a:gridCol w="854502">
                  <a:extLst>
                    <a:ext uri="{9D8B030D-6E8A-4147-A177-3AD203B41FA5}">
                      <a16:colId xmlns:a16="http://schemas.microsoft.com/office/drawing/2014/main" val="20003"/>
                    </a:ext>
                  </a:extLst>
                </a:gridCol>
                <a:gridCol w="927062">
                  <a:extLst>
                    <a:ext uri="{9D8B030D-6E8A-4147-A177-3AD203B41FA5}">
                      <a16:colId xmlns:a16="http://schemas.microsoft.com/office/drawing/2014/main" val="20004"/>
                    </a:ext>
                  </a:extLst>
                </a:gridCol>
                <a:gridCol w="927062">
                  <a:extLst>
                    <a:ext uri="{9D8B030D-6E8A-4147-A177-3AD203B41FA5}">
                      <a16:colId xmlns:a16="http://schemas.microsoft.com/office/drawing/2014/main" val="20005"/>
                    </a:ext>
                  </a:extLst>
                </a:gridCol>
              </a:tblGrid>
              <a:tr h="792088">
                <a:tc rowSpan="2">
                  <a:txBody>
                    <a:bodyPr/>
                    <a:lstStyle/>
                    <a:p>
                      <a:pPr algn="ctr">
                        <a:spcBef>
                          <a:spcPts val="600"/>
                        </a:spcBef>
                        <a:spcAft>
                          <a:spcPts val="0"/>
                        </a:spcAft>
                      </a:pPr>
                      <a:r>
                        <a:rPr lang="en-US" sz="1200" dirty="0">
                          <a:solidFill>
                            <a:schemeClr val="tx1"/>
                          </a:solidFill>
                          <a:effectLst/>
                        </a:rPr>
                        <a:t>Year of entry</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Bef>
                          <a:spcPts val="600"/>
                        </a:spcBef>
                        <a:spcAft>
                          <a:spcPts val="0"/>
                        </a:spcAft>
                      </a:pPr>
                      <a:r>
                        <a:rPr lang="en-US" sz="1200">
                          <a:solidFill>
                            <a:schemeClr val="tx1"/>
                          </a:solidFill>
                          <a:effectLst/>
                        </a:rPr>
                        <a:t>N1 + N2 + N3</a:t>
                      </a:r>
                      <a:endParaRPr lang="en-IN" sz="1200">
                        <a:solidFill>
                          <a:schemeClr val="tx1"/>
                        </a:solidFill>
                        <a:effectLst/>
                      </a:endParaRPr>
                    </a:p>
                    <a:p>
                      <a:pPr algn="ctr">
                        <a:spcBef>
                          <a:spcPts val="600"/>
                        </a:spcBef>
                        <a:spcAft>
                          <a:spcPts val="0"/>
                        </a:spcAft>
                      </a:pPr>
                      <a:r>
                        <a:rPr lang="en-US" sz="1200">
                          <a:solidFill>
                            <a:schemeClr val="tx1"/>
                          </a:solidFill>
                          <a:effectLst/>
                        </a:rPr>
                        <a:t>(As defined above)</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spcBef>
                          <a:spcPts val="600"/>
                        </a:spcBef>
                        <a:spcAft>
                          <a:spcPts val="0"/>
                        </a:spcAft>
                      </a:pPr>
                      <a:r>
                        <a:rPr lang="en-US" sz="1200" dirty="0">
                          <a:solidFill>
                            <a:schemeClr val="tx1"/>
                          </a:solidFill>
                          <a:effectLst/>
                        </a:rPr>
                        <a:t>Number of students who have successfully </a:t>
                      </a:r>
                      <a:r>
                        <a:rPr lang="en-US" sz="1200" b="1" dirty="0">
                          <a:solidFill>
                            <a:schemeClr val="tx1"/>
                          </a:solidFill>
                          <a:effectLst/>
                        </a:rPr>
                        <a:t>graduated </a:t>
                      </a:r>
                      <a:r>
                        <a:rPr lang="en-US" sz="1400" b="1" dirty="0">
                          <a:solidFill>
                            <a:schemeClr val="tx1"/>
                          </a:solidFill>
                          <a:effectLst>
                            <a:outerShdw blurRad="38100" dist="38100" dir="2700000" algn="tl">
                              <a:srgbClr val="000000">
                                <a:alpha val="43137"/>
                              </a:srgbClr>
                            </a:outerShdw>
                          </a:effectLst>
                        </a:rPr>
                        <a:t>without backlogs  </a:t>
                      </a:r>
                      <a:r>
                        <a:rPr lang="en-US" sz="1200" dirty="0">
                          <a:solidFill>
                            <a:schemeClr val="tx1"/>
                          </a:solidFill>
                          <a:effectLst/>
                        </a:rPr>
                        <a:t>in any semester/year of study</a:t>
                      </a:r>
                      <a:endParaRPr lang="en-IN" sz="1200" dirty="0">
                        <a:solidFill>
                          <a:schemeClr val="tx1"/>
                        </a:solidFill>
                        <a:effectLst/>
                      </a:endParaRPr>
                    </a:p>
                    <a:p>
                      <a:pPr algn="ctr">
                        <a:spcBef>
                          <a:spcPts val="600"/>
                        </a:spcBef>
                        <a:spcAft>
                          <a:spcPts val="0"/>
                        </a:spcAft>
                      </a:pPr>
                      <a:r>
                        <a:rPr lang="en-US" sz="1200" dirty="0">
                          <a:solidFill>
                            <a:schemeClr val="tx1"/>
                          </a:solidFill>
                          <a:effectLst/>
                        </a:rPr>
                        <a:t>(Without Backlog means no compartment  or failures in any semester/year of study)</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259667">
                <a:tc vMerge="1">
                  <a:txBody>
                    <a:bodyPr/>
                    <a:lstStyle/>
                    <a:p>
                      <a:endParaRPr lang="en-IN"/>
                    </a:p>
                  </a:txBody>
                  <a:tcPr/>
                </a:tc>
                <a:tc vMerge="1">
                  <a:txBody>
                    <a:bodyPr/>
                    <a:lstStyle/>
                    <a:p>
                      <a:endParaRPr lang="en-IN"/>
                    </a:p>
                  </a:txBody>
                  <a:tcPr/>
                </a:tc>
                <a:tc>
                  <a:txBody>
                    <a:bodyPr/>
                    <a:lstStyle/>
                    <a:p>
                      <a:pPr algn="ctr">
                        <a:lnSpc>
                          <a:spcPct val="150000"/>
                        </a:lnSpc>
                        <a:spcBef>
                          <a:spcPts val="600"/>
                        </a:spcBef>
                        <a:spcAft>
                          <a:spcPts val="0"/>
                        </a:spcAft>
                      </a:pPr>
                      <a:r>
                        <a:rPr lang="en-US" sz="1200">
                          <a:solidFill>
                            <a:schemeClr val="tx1"/>
                          </a:solidFill>
                          <a:effectLst/>
                        </a:rPr>
                        <a:t>I Year</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II Year</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III Year</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IV Year</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1901">
                <a:tc>
                  <a:txBody>
                    <a:bodyPr/>
                    <a:lstStyle/>
                    <a:p>
                      <a:pPr>
                        <a:lnSpc>
                          <a:spcPct val="150000"/>
                        </a:lnSpc>
                        <a:spcBef>
                          <a:spcPts val="600"/>
                        </a:spcBef>
                        <a:spcAft>
                          <a:spcPts val="0"/>
                        </a:spcAft>
                      </a:pPr>
                      <a:r>
                        <a:rPr lang="en-US" sz="1200">
                          <a:solidFill>
                            <a:schemeClr val="tx1"/>
                          </a:solidFill>
                          <a:effectLst/>
                        </a:rPr>
                        <a:t>CAY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59667">
                <a:tc>
                  <a:txBody>
                    <a:bodyPr/>
                    <a:lstStyle/>
                    <a:p>
                      <a:pPr>
                        <a:lnSpc>
                          <a:spcPct val="150000"/>
                        </a:lnSpc>
                        <a:spcBef>
                          <a:spcPts val="600"/>
                        </a:spcBef>
                        <a:spcAft>
                          <a:spcPts val="0"/>
                        </a:spcAft>
                      </a:pPr>
                      <a:r>
                        <a:rPr lang="en-US" sz="1200">
                          <a:solidFill>
                            <a:schemeClr val="tx1"/>
                          </a:solidFill>
                          <a:effectLst/>
                        </a:rPr>
                        <a:t>CAYm1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9667">
                <a:tc>
                  <a:txBody>
                    <a:bodyPr/>
                    <a:lstStyle/>
                    <a:p>
                      <a:pPr>
                        <a:lnSpc>
                          <a:spcPct val="150000"/>
                        </a:lnSpc>
                        <a:spcBef>
                          <a:spcPts val="600"/>
                        </a:spcBef>
                        <a:spcAft>
                          <a:spcPts val="0"/>
                        </a:spcAft>
                      </a:pPr>
                      <a:r>
                        <a:rPr lang="en-US" sz="1200">
                          <a:solidFill>
                            <a:schemeClr val="tx1"/>
                          </a:solidFill>
                          <a:effectLst/>
                        </a:rPr>
                        <a:t>CAYm2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59667">
                <a:tc>
                  <a:txBody>
                    <a:bodyPr/>
                    <a:lstStyle/>
                    <a:p>
                      <a:pPr>
                        <a:lnSpc>
                          <a:spcPct val="150000"/>
                        </a:lnSpc>
                        <a:spcBef>
                          <a:spcPts val="600"/>
                        </a:spcBef>
                        <a:spcAft>
                          <a:spcPts val="0"/>
                        </a:spcAft>
                      </a:pPr>
                      <a:r>
                        <a:rPr lang="en-US" sz="1200">
                          <a:solidFill>
                            <a:schemeClr val="tx1"/>
                          </a:solidFill>
                          <a:effectLst/>
                        </a:rPr>
                        <a:t>CAYm3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9667">
                <a:tc>
                  <a:txBody>
                    <a:bodyPr/>
                    <a:lstStyle/>
                    <a:p>
                      <a:pPr>
                        <a:lnSpc>
                          <a:spcPct val="150000"/>
                        </a:lnSpc>
                        <a:spcBef>
                          <a:spcPts val="600"/>
                        </a:spcBef>
                        <a:spcAft>
                          <a:spcPts val="0"/>
                        </a:spcAft>
                      </a:pPr>
                      <a:r>
                        <a:rPr lang="en-US" sz="1200">
                          <a:solidFill>
                            <a:schemeClr val="tx1"/>
                          </a:solidFill>
                          <a:effectLst/>
                        </a:rPr>
                        <a:t>CAYm4 (LYG)</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59667">
                <a:tc>
                  <a:txBody>
                    <a:bodyPr/>
                    <a:lstStyle/>
                    <a:p>
                      <a:pPr>
                        <a:lnSpc>
                          <a:spcPct val="150000"/>
                        </a:lnSpc>
                        <a:spcBef>
                          <a:spcPts val="600"/>
                        </a:spcBef>
                        <a:spcAft>
                          <a:spcPts val="0"/>
                        </a:spcAft>
                      </a:pPr>
                      <a:r>
                        <a:rPr lang="en-US" sz="1200">
                          <a:solidFill>
                            <a:schemeClr val="tx1"/>
                          </a:solidFill>
                          <a:effectLst/>
                        </a:rPr>
                        <a:t>CAYm5  (LYGm1)</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9667">
                <a:tc>
                  <a:txBody>
                    <a:bodyPr/>
                    <a:lstStyle/>
                    <a:p>
                      <a:pPr>
                        <a:lnSpc>
                          <a:spcPct val="150000"/>
                        </a:lnSpc>
                        <a:spcBef>
                          <a:spcPts val="600"/>
                        </a:spcBef>
                        <a:spcAft>
                          <a:spcPts val="0"/>
                        </a:spcAft>
                      </a:pPr>
                      <a:r>
                        <a:rPr lang="en-US" sz="1200">
                          <a:solidFill>
                            <a:schemeClr val="tx1"/>
                          </a:solidFill>
                          <a:effectLst/>
                        </a:rPr>
                        <a:t>CAYm6  (LYGm2)</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564372620"/>
              </p:ext>
            </p:extLst>
          </p:nvPr>
        </p:nvGraphicFramePr>
        <p:xfrm>
          <a:off x="755576" y="3789040"/>
          <a:ext cx="7560842" cy="2443096"/>
        </p:xfrm>
        <a:graphic>
          <a:graphicData uri="http://schemas.openxmlformats.org/drawingml/2006/table">
            <a:tbl>
              <a:tblPr firstRow="1" firstCol="1" bandRow="1">
                <a:tableStyleId>{5C22544A-7EE6-4342-B048-85BDC9FD1C3A}</a:tableStyleId>
              </a:tblPr>
              <a:tblGrid>
                <a:gridCol w="1432662">
                  <a:extLst>
                    <a:ext uri="{9D8B030D-6E8A-4147-A177-3AD203B41FA5}">
                      <a16:colId xmlns:a16="http://schemas.microsoft.com/office/drawing/2014/main" val="20000"/>
                    </a:ext>
                  </a:extLst>
                </a:gridCol>
                <a:gridCol w="2507158">
                  <a:extLst>
                    <a:ext uri="{9D8B030D-6E8A-4147-A177-3AD203B41FA5}">
                      <a16:colId xmlns:a16="http://schemas.microsoft.com/office/drawing/2014/main" val="20001"/>
                    </a:ext>
                  </a:extLst>
                </a:gridCol>
                <a:gridCol w="912396">
                  <a:extLst>
                    <a:ext uri="{9D8B030D-6E8A-4147-A177-3AD203B41FA5}">
                      <a16:colId xmlns:a16="http://schemas.microsoft.com/office/drawing/2014/main" val="20002"/>
                    </a:ext>
                  </a:extLst>
                </a:gridCol>
                <a:gridCol w="854502">
                  <a:extLst>
                    <a:ext uri="{9D8B030D-6E8A-4147-A177-3AD203B41FA5}">
                      <a16:colId xmlns:a16="http://schemas.microsoft.com/office/drawing/2014/main" val="20003"/>
                    </a:ext>
                  </a:extLst>
                </a:gridCol>
                <a:gridCol w="927062">
                  <a:extLst>
                    <a:ext uri="{9D8B030D-6E8A-4147-A177-3AD203B41FA5}">
                      <a16:colId xmlns:a16="http://schemas.microsoft.com/office/drawing/2014/main" val="20004"/>
                    </a:ext>
                  </a:extLst>
                </a:gridCol>
                <a:gridCol w="927062">
                  <a:extLst>
                    <a:ext uri="{9D8B030D-6E8A-4147-A177-3AD203B41FA5}">
                      <a16:colId xmlns:a16="http://schemas.microsoft.com/office/drawing/2014/main" val="20005"/>
                    </a:ext>
                  </a:extLst>
                </a:gridCol>
              </a:tblGrid>
              <a:tr h="33928">
                <a:tc rowSpan="2">
                  <a:txBody>
                    <a:bodyPr/>
                    <a:lstStyle/>
                    <a:p>
                      <a:pPr algn="ctr">
                        <a:spcBef>
                          <a:spcPts val="600"/>
                        </a:spcBef>
                        <a:spcAft>
                          <a:spcPts val="0"/>
                        </a:spcAft>
                      </a:pPr>
                      <a:r>
                        <a:rPr lang="en-US" sz="1200" dirty="0">
                          <a:solidFill>
                            <a:schemeClr val="tx1"/>
                          </a:solidFill>
                          <a:effectLst/>
                        </a:rPr>
                        <a:t>Year of entry</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Bef>
                          <a:spcPts val="600"/>
                        </a:spcBef>
                        <a:spcAft>
                          <a:spcPts val="0"/>
                        </a:spcAft>
                      </a:pPr>
                      <a:r>
                        <a:rPr lang="en-US" sz="1200" dirty="0">
                          <a:solidFill>
                            <a:schemeClr val="tx1"/>
                          </a:solidFill>
                          <a:effectLst/>
                        </a:rPr>
                        <a:t>N1 + N2 + N3</a:t>
                      </a:r>
                      <a:endParaRPr lang="en-IN" sz="1200" dirty="0">
                        <a:solidFill>
                          <a:schemeClr val="tx1"/>
                        </a:solidFill>
                        <a:effectLst/>
                      </a:endParaRPr>
                    </a:p>
                    <a:p>
                      <a:pPr algn="ctr">
                        <a:spcBef>
                          <a:spcPts val="600"/>
                        </a:spcBef>
                        <a:spcAft>
                          <a:spcPts val="0"/>
                        </a:spcAft>
                      </a:pPr>
                      <a:r>
                        <a:rPr lang="en-US" sz="1200" dirty="0">
                          <a:solidFill>
                            <a:schemeClr val="tx1"/>
                          </a:solidFill>
                          <a:effectLst/>
                        </a:rPr>
                        <a:t>(As defined above)</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lang="en-US" sz="1200" b="1" kern="1200" dirty="0">
                          <a:solidFill>
                            <a:schemeClr val="tx1"/>
                          </a:solidFill>
                          <a:effectLst/>
                          <a:latin typeface="+mn-lt"/>
                          <a:ea typeface="+mn-ea"/>
                          <a:cs typeface="+mn-cs"/>
                        </a:rPr>
                        <a:t>Number of students who have successfully graduated</a:t>
                      </a:r>
                      <a:endParaRPr lang="en-IN"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(Students with backlog in stipulated period of study)</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259667">
                <a:tc vMerge="1">
                  <a:txBody>
                    <a:bodyPr/>
                    <a:lstStyle/>
                    <a:p>
                      <a:endParaRPr lang="en-IN"/>
                    </a:p>
                  </a:txBody>
                  <a:tcPr/>
                </a:tc>
                <a:tc vMerge="1">
                  <a:txBody>
                    <a:bodyPr/>
                    <a:lstStyle/>
                    <a:p>
                      <a:endParaRPr lang="en-IN"/>
                    </a:p>
                  </a:txBody>
                  <a:tcPr/>
                </a:tc>
                <a:tc>
                  <a:txBody>
                    <a:bodyPr/>
                    <a:lstStyle/>
                    <a:p>
                      <a:pPr algn="ctr">
                        <a:lnSpc>
                          <a:spcPct val="150000"/>
                        </a:lnSpc>
                        <a:spcBef>
                          <a:spcPts val="600"/>
                        </a:spcBef>
                        <a:spcAft>
                          <a:spcPts val="0"/>
                        </a:spcAft>
                      </a:pPr>
                      <a:r>
                        <a:rPr lang="en-US" sz="1200">
                          <a:solidFill>
                            <a:schemeClr val="tx1"/>
                          </a:solidFill>
                          <a:effectLst/>
                        </a:rPr>
                        <a:t>I Year</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II Year</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III Year</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chemeClr val="tx1"/>
                          </a:solidFill>
                          <a:effectLst/>
                        </a:rPr>
                        <a:t>IV Year</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59667">
                <a:tc>
                  <a:txBody>
                    <a:bodyPr/>
                    <a:lstStyle/>
                    <a:p>
                      <a:pPr>
                        <a:lnSpc>
                          <a:spcPct val="150000"/>
                        </a:lnSpc>
                        <a:spcBef>
                          <a:spcPts val="600"/>
                        </a:spcBef>
                        <a:spcAft>
                          <a:spcPts val="0"/>
                        </a:spcAft>
                      </a:pPr>
                      <a:r>
                        <a:rPr lang="en-US" sz="1200">
                          <a:solidFill>
                            <a:schemeClr val="tx1"/>
                          </a:solidFill>
                          <a:effectLst/>
                        </a:rPr>
                        <a:t>CAY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59667">
                <a:tc>
                  <a:txBody>
                    <a:bodyPr/>
                    <a:lstStyle/>
                    <a:p>
                      <a:pPr>
                        <a:lnSpc>
                          <a:spcPct val="150000"/>
                        </a:lnSpc>
                        <a:spcBef>
                          <a:spcPts val="600"/>
                        </a:spcBef>
                        <a:spcAft>
                          <a:spcPts val="0"/>
                        </a:spcAft>
                      </a:pPr>
                      <a:r>
                        <a:rPr lang="en-US" sz="1200">
                          <a:solidFill>
                            <a:schemeClr val="tx1"/>
                          </a:solidFill>
                          <a:effectLst/>
                        </a:rPr>
                        <a:t>CAYm1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9667">
                <a:tc>
                  <a:txBody>
                    <a:bodyPr/>
                    <a:lstStyle/>
                    <a:p>
                      <a:pPr>
                        <a:lnSpc>
                          <a:spcPct val="150000"/>
                        </a:lnSpc>
                        <a:spcBef>
                          <a:spcPts val="600"/>
                        </a:spcBef>
                        <a:spcAft>
                          <a:spcPts val="0"/>
                        </a:spcAft>
                      </a:pPr>
                      <a:r>
                        <a:rPr lang="en-US" sz="1200">
                          <a:solidFill>
                            <a:schemeClr val="tx1"/>
                          </a:solidFill>
                          <a:effectLst/>
                        </a:rPr>
                        <a:t>CAYm2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59667">
                <a:tc>
                  <a:txBody>
                    <a:bodyPr/>
                    <a:lstStyle/>
                    <a:p>
                      <a:pPr>
                        <a:lnSpc>
                          <a:spcPct val="150000"/>
                        </a:lnSpc>
                        <a:spcBef>
                          <a:spcPts val="600"/>
                        </a:spcBef>
                        <a:spcAft>
                          <a:spcPts val="0"/>
                        </a:spcAft>
                      </a:pPr>
                      <a:r>
                        <a:rPr lang="en-US" sz="1200">
                          <a:solidFill>
                            <a:schemeClr val="tx1"/>
                          </a:solidFill>
                          <a:effectLst/>
                        </a:rPr>
                        <a:t>CAYm3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9667">
                <a:tc>
                  <a:txBody>
                    <a:bodyPr/>
                    <a:lstStyle/>
                    <a:p>
                      <a:pPr>
                        <a:lnSpc>
                          <a:spcPct val="150000"/>
                        </a:lnSpc>
                        <a:spcBef>
                          <a:spcPts val="600"/>
                        </a:spcBef>
                        <a:spcAft>
                          <a:spcPts val="0"/>
                        </a:spcAft>
                      </a:pPr>
                      <a:r>
                        <a:rPr lang="en-US" sz="1200">
                          <a:solidFill>
                            <a:schemeClr val="tx1"/>
                          </a:solidFill>
                          <a:effectLst/>
                        </a:rPr>
                        <a:t>CAYm4 (LYG)</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59667">
                <a:tc>
                  <a:txBody>
                    <a:bodyPr/>
                    <a:lstStyle/>
                    <a:p>
                      <a:pPr>
                        <a:lnSpc>
                          <a:spcPct val="150000"/>
                        </a:lnSpc>
                        <a:spcBef>
                          <a:spcPts val="600"/>
                        </a:spcBef>
                        <a:spcAft>
                          <a:spcPts val="0"/>
                        </a:spcAft>
                      </a:pPr>
                      <a:r>
                        <a:rPr lang="en-US" sz="1200">
                          <a:solidFill>
                            <a:schemeClr val="tx1"/>
                          </a:solidFill>
                          <a:effectLst/>
                        </a:rPr>
                        <a:t>CAYm5  (LYGm1)</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9667">
                <a:tc>
                  <a:txBody>
                    <a:bodyPr/>
                    <a:lstStyle/>
                    <a:p>
                      <a:pPr>
                        <a:lnSpc>
                          <a:spcPct val="150000"/>
                        </a:lnSpc>
                        <a:spcBef>
                          <a:spcPts val="600"/>
                        </a:spcBef>
                        <a:spcAft>
                          <a:spcPts val="0"/>
                        </a:spcAft>
                      </a:pPr>
                      <a:r>
                        <a:rPr lang="en-US" sz="1200">
                          <a:solidFill>
                            <a:schemeClr val="tx1"/>
                          </a:solidFill>
                          <a:effectLst/>
                        </a:rPr>
                        <a:t>CAYm6  (LYGm2)</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4" name="Footer Placeholder 3">
            <a:extLst>
              <a:ext uri="{FF2B5EF4-FFF2-40B4-BE49-F238E27FC236}">
                <a16:creationId xmlns:a16="http://schemas.microsoft.com/office/drawing/2014/main" id="{1585640C-5076-4721-9826-551C2FA83786}"/>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CA37AC41-42ED-4807-8B76-24F7DEA18C0B}"/>
              </a:ext>
            </a:extLst>
          </p:cNvPr>
          <p:cNvSpPr>
            <a:spLocks noGrp="1"/>
          </p:cNvSpPr>
          <p:nvPr>
            <p:ph type="sldNum" sz="quarter" idx="12"/>
          </p:nvPr>
        </p:nvSpPr>
        <p:spPr/>
        <p:txBody>
          <a:bodyPr/>
          <a:lstStyle/>
          <a:p>
            <a:fld id="{422658B8-A02A-475D-9AE9-842168B0879B}" type="slidenum">
              <a:rPr lang="en-IN" smtClean="0"/>
              <a:t>27</a:t>
            </a:fld>
            <a:endParaRPr lang="en-IN"/>
          </a:p>
        </p:txBody>
      </p:sp>
    </p:spTree>
    <p:extLst>
      <p:ext uri="{BB962C8B-B14F-4D97-AF65-F5344CB8AC3E}">
        <p14:creationId xmlns:p14="http://schemas.microsoft.com/office/powerpoint/2010/main" val="4176904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0648"/>
            <a:ext cx="8208912" cy="646331"/>
          </a:xfrm>
          <a:prstGeom prst="rect">
            <a:avLst/>
          </a:prstGeom>
        </p:spPr>
        <p:txBody>
          <a:bodyPr wrap="square">
            <a:spAutoFit/>
          </a:bodyPr>
          <a:lstStyle/>
          <a:p>
            <a:r>
              <a:rPr lang="en-US" b="1" dirty="0"/>
              <a:t>4.1. Enrolment Ratio (20)</a:t>
            </a:r>
            <a:endParaRPr lang="en-IN" dirty="0"/>
          </a:p>
          <a:p>
            <a:pPr marL="449263"/>
            <a:r>
              <a:rPr lang="en-US" dirty="0"/>
              <a:t>Enrolment Ratio= N1/N</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2781216939"/>
              </p:ext>
            </p:extLst>
          </p:nvPr>
        </p:nvGraphicFramePr>
        <p:xfrm>
          <a:off x="559047" y="980728"/>
          <a:ext cx="8229600" cy="2555177"/>
        </p:xfrm>
        <a:graphic>
          <a:graphicData uri="http://schemas.openxmlformats.org/drawingml/2006/table">
            <a:tbl>
              <a:tblPr firstRow="1" firstCol="1" bandRow="1">
                <a:tableStyleId>{5C22544A-7EE6-4342-B048-85BDC9FD1C3A}</a:tableStyleId>
              </a:tblPr>
              <a:tblGrid>
                <a:gridCol w="6503030">
                  <a:extLst>
                    <a:ext uri="{9D8B030D-6E8A-4147-A177-3AD203B41FA5}">
                      <a16:colId xmlns:a16="http://schemas.microsoft.com/office/drawing/2014/main" val="20000"/>
                    </a:ext>
                  </a:extLst>
                </a:gridCol>
                <a:gridCol w="1726570">
                  <a:extLst>
                    <a:ext uri="{9D8B030D-6E8A-4147-A177-3AD203B41FA5}">
                      <a16:colId xmlns:a16="http://schemas.microsoft.com/office/drawing/2014/main" val="20001"/>
                    </a:ext>
                  </a:extLst>
                </a:gridCol>
              </a:tblGrid>
              <a:tr h="576064">
                <a:tc>
                  <a:txBody>
                    <a:bodyPr/>
                    <a:lstStyle/>
                    <a:p>
                      <a:pPr algn="ctr">
                        <a:lnSpc>
                          <a:spcPct val="150000"/>
                        </a:lnSpc>
                        <a:spcBef>
                          <a:spcPts val="600"/>
                        </a:spcBef>
                        <a:spcAft>
                          <a:spcPts val="0"/>
                        </a:spcAft>
                      </a:pPr>
                      <a:r>
                        <a:rPr lang="en-US" sz="1200" dirty="0">
                          <a:solidFill>
                            <a:schemeClr val="tx1"/>
                          </a:solidFill>
                          <a:effectLst/>
                        </a:rPr>
                        <a:t>Item</a:t>
                      </a:r>
                      <a:endParaRPr lang="en-IN" sz="1200" dirty="0">
                        <a:solidFill>
                          <a:schemeClr val="tx1"/>
                        </a:solidFill>
                        <a:effectLst/>
                      </a:endParaRPr>
                    </a:p>
                    <a:p>
                      <a:pPr algn="ctr">
                        <a:lnSpc>
                          <a:spcPct val="100000"/>
                        </a:lnSpc>
                        <a:spcBef>
                          <a:spcPts val="0"/>
                        </a:spcBef>
                        <a:spcAft>
                          <a:spcPts val="0"/>
                        </a:spcAft>
                      </a:pPr>
                      <a:r>
                        <a:rPr lang="en-US" sz="1200" dirty="0">
                          <a:solidFill>
                            <a:schemeClr val="tx1"/>
                          </a:solidFill>
                          <a:effectLst/>
                        </a:rPr>
                        <a:t>(Students enrolled at the First Year Level on average basis during the previous three academic years starting from current academic year)</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chemeClr val="tx1"/>
                          </a:solidFill>
                          <a:effectLst/>
                        </a:rPr>
                        <a:t>Marks</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44805">
                <a:tc>
                  <a:txBody>
                    <a:bodyPr/>
                    <a:lstStyle/>
                    <a:p>
                      <a:pPr>
                        <a:lnSpc>
                          <a:spcPct val="150000"/>
                        </a:lnSpc>
                        <a:spcBef>
                          <a:spcPts val="600"/>
                        </a:spcBef>
                        <a:spcAft>
                          <a:spcPts val="0"/>
                        </a:spcAft>
                      </a:pPr>
                      <a:r>
                        <a:rPr lang="en-US" sz="1200">
                          <a:solidFill>
                            <a:schemeClr val="tx1"/>
                          </a:solidFill>
                          <a:effectLst/>
                        </a:rPr>
                        <a:t>&gt;=90% students enrolled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20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06070">
                <a:tc>
                  <a:txBody>
                    <a:bodyPr/>
                    <a:lstStyle/>
                    <a:p>
                      <a:pPr>
                        <a:lnSpc>
                          <a:spcPct val="150000"/>
                        </a:lnSpc>
                        <a:spcBef>
                          <a:spcPts val="600"/>
                        </a:spcBef>
                        <a:spcAft>
                          <a:spcPts val="0"/>
                        </a:spcAft>
                      </a:pPr>
                      <a:r>
                        <a:rPr lang="en-US" sz="1200">
                          <a:solidFill>
                            <a:schemeClr val="tx1"/>
                          </a:solidFill>
                          <a:effectLst/>
                        </a:rPr>
                        <a:t>&gt;=80% students enrolled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18</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10515">
                <a:tc>
                  <a:txBody>
                    <a:bodyPr/>
                    <a:lstStyle/>
                    <a:p>
                      <a:pPr>
                        <a:lnSpc>
                          <a:spcPct val="150000"/>
                        </a:lnSpc>
                        <a:spcBef>
                          <a:spcPts val="600"/>
                        </a:spcBef>
                        <a:spcAft>
                          <a:spcPts val="0"/>
                        </a:spcAft>
                      </a:pPr>
                      <a:r>
                        <a:rPr lang="en-US" sz="1200">
                          <a:solidFill>
                            <a:schemeClr val="tx1"/>
                          </a:solidFill>
                          <a:effectLst/>
                        </a:rPr>
                        <a:t>&gt;=70% students enrolled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16</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16230">
                <a:tc>
                  <a:txBody>
                    <a:bodyPr/>
                    <a:lstStyle/>
                    <a:p>
                      <a:pPr>
                        <a:lnSpc>
                          <a:spcPct val="150000"/>
                        </a:lnSpc>
                        <a:spcBef>
                          <a:spcPts val="600"/>
                        </a:spcBef>
                        <a:spcAft>
                          <a:spcPts val="0"/>
                        </a:spcAft>
                      </a:pPr>
                      <a:r>
                        <a:rPr lang="en-US" sz="1200" dirty="0">
                          <a:solidFill>
                            <a:schemeClr val="tx1"/>
                          </a:solidFill>
                          <a:effectLst/>
                        </a:rPr>
                        <a:t>&gt;=60% students enrolled </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chemeClr val="tx1"/>
                          </a:solidFill>
                          <a:effectLst/>
                        </a:rPr>
                        <a:t>14</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16230">
                <a:tc>
                  <a:txBody>
                    <a:bodyPr/>
                    <a:lstStyle/>
                    <a:p>
                      <a:pPr>
                        <a:lnSpc>
                          <a:spcPct val="115000"/>
                        </a:lnSpc>
                        <a:spcAft>
                          <a:spcPts val="0"/>
                        </a:spcAft>
                      </a:pPr>
                      <a:r>
                        <a:rPr lang="en-US" sz="900" dirty="0">
                          <a:solidFill>
                            <a:srgbClr val="000000"/>
                          </a:solidFill>
                          <a:effectLst/>
                          <a:latin typeface="Verdana"/>
                          <a:ea typeface="Times New Roman"/>
                        </a:rPr>
                        <a:t>&gt;=50% students enrolled</a:t>
                      </a:r>
                      <a:endParaRPr lang="en-IN" sz="1200" dirty="0">
                        <a:solidFill>
                          <a:srgbClr val="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dirty="0">
                          <a:solidFill>
                            <a:srgbClr val="000000"/>
                          </a:solidFill>
                          <a:effectLst/>
                          <a:latin typeface="Verdana"/>
                          <a:ea typeface="Times New Roman"/>
                        </a:rPr>
                        <a:t>12</a:t>
                      </a:r>
                      <a:endParaRPr lang="en-IN" sz="1200" dirty="0">
                        <a:solidFill>
                          <a:srgbClr val="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4635">
                <a:tc>
                  <a:txBody>
                    <a:bodyPr/>
                    <a:lstStyle/>
                    <a:p>
                      <a:pPr>
                        <a:lnSpc>
                          <a:spcPct val="150000"/>
                        </a:lnSpc>
                        <a:spcBef>
                          <a:spcPts val="600"/>
                        </a:spcBef>
                        <a:spcAft>
                          <a:spcPts val="0"/>
                        </a:spcAft>
                      </a:pPr>
                      <a:r>
                        <a:rPr lang="en-US" sz="1200" dirty="0">
                          <a:solidFill>
                            <a:schemeClr val="tx1"/>
                          </a:solidFill>
                          <a:effectLst/>
                        </a:rPr>
                        <a:t>Otherwise</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chemeClr val="tx1"/>
                          </a:solidFill>
                          <a:effectLst/>
                        </a:rPr>
                        <a:t>0 </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4" name="Rectangle 3"/>
          <p:cNvSpPr/>
          <p:nvPr/>
        </p:nvSpPr>
        <p:spPr>
          <a:xfrm>
            <a:off x="539552" y="3587532"/>
            <a:ext cx="8208912" cy="1569660"/>
          </a:xfrm>
          <a:prstGeom prst="rect">
            <a:avLst/>
          </a:prstGeom>
        </p:spPr>
        <p:txBody>
          <a:bodyPr wrap="square">
            <a:spAutoFit/>
          </a:bodyPr>
          <a:lstStyle/>
          <a:p>
            <a:r>
              <a:rPr lang="en-US" b="1" dirty="0"/>
              <a:t>4.2. Success Rate in the stipulated period of the program (40)</a:t>
            </a:r>
            <a:endParaRPr lang="en-US" sz="1000" b="1" dirty="0"/>
          </a:p>
          <a:p>
            <a:pPr marL="360363"/>
            <a:r>
              <a:rPr lang="en-US" b="1" dirty="0"/>
              <a:t> </a:t>
            </a:r>
            <a:r>
              <a:rPr lang="en-US" i="1" dirty="0"/>
              <a:t> </a:t>
            </a:r>
            <a:r>
              <a:rPr lang="en-US" b="1" dirty="0"/>
              <a:t>4.2.1. Success rate without backlogs in any semester/year of study (25)</a:t>
            </a:r>
            <a:endParaRPr lang="en-IN" b="1" dirty="0"/>
          </a:p>
          <a:p>
            <a:pPr marL="1079500"/>
            <a:r>
              <a:rPr lang="en-US" sz="1200" i="1" dirty="0"/>
              <a:t>SI= (Number of students who have graduated from the program without backlog)/(Number of students admitted in the first year of that batch and actually admitted in 2nd year via lateral entry and separate division, if applicable) </a:t>
            </a:r>
            <a:endParaRPr lang="en-IN" sz="1200" dirty="0"/>
          </a:p>
          <a:p>
            <a:pPr marL="1079500"/>
            <a:r>
              <a:rPr lang="en-US" sz="1200" i="1" dirty="0"/>
              <a:t>Average SI = Mean of Success Index (SI) for past three batches </a:t>
            </a:r>
            <a:endParaRPr lang="en-IN" sz="1200" dirty="0"/>
          </a:p>
          <a:p>
            <a:pPr marL="1079500"/>
            <a:r>
              <a:rPr lang="en-US" sz="1200" i="1" dirty="0"/>
              <a:t>Success rate without backlogs in any semester/year of study = 25 × Average SI </a:t>
            </a:r>
            <a:endParaRPr lang="en-IN" sz="1200" dirty="0"/>
          </a:p>
        </p:txBody>
      </p:sp>
      <p:graphicFrame>
        <p:nvGraphicFramePr>
          <p:cNvPr id="5" name="Table 4"/>
          <p:cNvGraphicFramePr>
            <a:graphicFrameLocks noGrp="1"/>
          </p:cNvGraphicFramePr>
          <p:nvPr>
            <p:extLst>
              <p:ext uri="{D42A27DB-BD31-4B8C-83A1-F6EECF244321}">
                <p14:modId xmlns:p14="http://schemas.microsoft.com/office/powerpoint/2010/main" val="376788955"/>
              </p:ext>
            </p:extLst>
          </p:nvPr>
        </p:nvGraphicFramePr>
        <p:xfrm>
          <a:off x="662881" y="5138367"/>
          <a:ext cx="8229599" cy="1458985"/>
        </p:xfrm>
        <a:graphic>
          <a:graphicData uri="http://schemas.openxmlformats.org/drawingml/2006/table">
            <a:tbl>
              <a:tblPr firstRow="1" firstCol="1" bandRow="1">
                <a:tableStyleId>{5C22544A-7EE6-4342-B048-85BDC9FD1C3A}</a:tableStyleId>
              </a:tblPr>
              <a:tblGrid>
                <a:gridCol w="3463461">
                  <a:extLst>
                    <a:ext uri="{9D8B030D-6E8A-4147-A177-3AD203B41FA5}">
                      <a16:colId xmlns:a16="http://schemas.microsoft.com/office/drawing/2014/main" val="20000"/>
                    </a:ext>
                  </a:extLst>
                </a:gridCol>
                <a:gridCol w="1423275">
                  <a:extLst>
                    <a:ext uri="{9D8B030D-6E8A-4147-A177-3AD203B41FA5}">
                      <a16:colId xmlns:a16="http://schemas.microsoft.com/office/drawing/2014/main" val="20001"/>
                    </a:ext>
                  </a:extLst>
                </a:gridCol>
                <a:gridCol w="1683776">
                  <a:extLst>
                    <a:ext uri="{9D8B030D-6E8A-4147-A177-3AD203B41FA5}">
                      <a16:colId xmlns:a16="http://schemas.microsoft.com/office/drawing/2014/main" val="20002"/>
                    </a:ext>
                  </a:extLst>
                </a:gridCol>
                <a:gridCol w="1659087">
                  <a:extLst>
                    <a:ext uri="{9D8B030D-6E8A-4147-A177-3AD203B41FA5}">
                      <a16:colId xmlns:a16="http://schemas.microsoft.com/office/drawing/2014/main" val="20003"/>
                    </a:ext>
                  </a:extLst>
                </a:gridCol>
              </a:tblGrid>
              <a:tr h="328715">
                <a:tc>
                  <a:txBody>
                    <a:bodyPr/>
                    <a:lstStyle/>
                    <a:p>
                      <a:pPr algn="ctr">
                        <a:lnSpc>
                          <a:spcPct val="100000"/>
                        </a:lnSpc>
                        <a:spcAft>
                          <a:spcPts val="0"/>
                        </a:spcAft>
                      </a:pPr>
                      <a:r>
                        <a:rPr lang="en-US" sz="900" dirty="0">
                          <a:solidFill>
                            <a:schemeClr val="tx1"/>
                          </a:solidFill>
                          <a:effectLst/>
                        </a:rPr>
                        <a:t>Item</a:t>
                      </a:r>
                      <a:endParaRPr lang="en-IN" sz="1200" dirty="0">
                        <a:solidFill>
                          <a:schemeClr val="tx1"/>
                        </a:solidFill>
                        <a:effectLst/>
                        <a:latin typeface="Times New Roman"/>
                        <a:ea typeface="Times New Roman"/>
                      </a:endParaRPr>
                    </a:p>
                  </a:txBody>
                  <a:tcPr marL="18286" marR="18286" marT="18286" marB="182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900">
                          <a:solidFill>
                            <a:schemeClr val="tx1"/>
                          </a:solidFill>
                          <a:effectLst/>
                        </a:rPr>
                        <a:t>Last Year of Graduate , LYG</a:t>
                      </a:r>
                      <a:endParaRPr lang="en-IN" sz="1200">
                        <a:solidFill>
                          <a:schemeClr val="tx1"/>
                        </a:solidFill>
                        <a:effectLst/>
                        <a:latin typeface="Times New Roman"/>
                        <a:ea typeface="Times New Roman"/>
                      </a:endParaRPr>
                    </a:p>
                  </a:txBody>
                  <a:tcPr marL="18286" marR="18286" marT="18286" marB="182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900">
                          <a:solidFill>
                            <a:schemeClr val="tx1"/>
                          </a:solidFill>
                          <a:effectLst/>
                        </a:rPr>
                        <a:t>Last Year of Graduate minus 1, LYGm1</a:t>
                      </a:r>
                      <a:endParaRPr lang="en-IN" sz="1200">
                        <a:solidFill>
                          <a:schemeClr val="tx1"/>
                        </a:solidFill>
                        <a:effectLst/>
                        <a:latin typeface="Times New Roman"/>
                        <a:ea typeface="Times New Roman"/>
                      </a:endParaRPr>
                    </a:p>
                  </a:txBody>
                  <a:tcPr marL="18286" marR="18286" marT="18286" marB="182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900">
                          <a:solidFill>
                            <a:schemeClr val="tx1"/>
                          </a:solidFill>
                          <a:effectLst/>
                        </a:rPr>
                        <a:t>Last Year of Graduate minus 2, LYGm2 </a:t>
                      </a:r>
                      <a:endParaRPr lang="en-IN" sz="1200">
                        <a:solidFill>
                          <a:schemeClr val="tx1"/>
                        </a:solidFill>
                        <a:effectLst/>
                        <a:latin typeface="Times New Roman"/>
                        <a:ea typeface="Times New Roman"/>
                      </a:endParaRPr>
                    </a:p>
                  </a:txBody>
                  <a:tcPr marL="18286" marR="18286" marT="18286" marB="182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35381">
                <a:tc>
                  <a:txBody>
                    <a:bodyPr/>
                    <a:lstStyle/>
                    <a:p>
                      <a:pPr algn="l">
                        <a:lnSpc>
                          <a:spcPct val="100000"/>
                        </a:lnSpc>
                        <a:spcAft>
                          <a:spcPts val="0"/>
                        </a:spcAft>
                      </a:pPr>
                      <a:r>
                        <a:rPr lang="en-US" sz="900" dirty="0">
                          <a:solidFill>
                            <a:schemeClr val="tx1"/>
                          </a:solidFill>
                          <a:effectLst/>
                        </a:rPr>
                        <a:t>Number of students admitted in the corresponding  First Year + admitted in 2nd year via  lateral entry and separate division, if applicable</a:t>
                      </a:r>
                      <a:endParaRPr lang="en-IN" sz="1200" dirty="0">
                        <a:solidFill>
                          <a:schemeClr val="tx1"/>
                        </a:solidFill>
                        <a:effectLst/>
                        <a:latin typeface="Times New Roman"/>
                        <a:ea typeface="Times New Roman"/>
                      </a:endParaRPr>
                    </a:p>
                  </a:txBody>
                  <a:tcPr marL="18286" marR="18286" marT="18286" marB="182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tabLst>
                          <a:tab pos="223520" algn="l"/>
                        </a:tabLst>
                      </a:pPr>
                      <a:r>
                        <a:rPr lang="en-US" sz="900">
                          <a:solidFill>
                            <a:schemeClr val="tx1"/>
                          </a:solidFill>
                          <a:effectLst/>
                        </a:rPr>
                        <a:t>	</a:t>
                      </a:r>
                      <a:endParaRPr lang="en-IN" sz="1200">
                        <a:solidFill>
                          <a:schemeClr val="tx1"/>
                        </a:solidFill>
                        <a:effectLst/>
                      </a:endParaRPr>
                    </a:p>
                    <a:p>
                      <a:pPr>
                        <a:lnSpc>
                          <a:spcPct val="100000"/>
                        </a:lnSpc>
                        <a:spcAft>
                          <a:spcPts val="0"/>
                        </a:spcAft>
                      </a:pPr>
                      <a:r>
                        <a:rPr lang="en-US" sz="900">
                          <a:solidFill>
                            <a:schemeClr val="tx1"/>
                          </a:solidFill>
                          <a:effectLst/>
                        </a:rPr>
                        <a:t> </a:t>
                      </a:r>
                      <a:endParaRPr lang="en-IN" sz="1200">
                        <a:solidFill>
                          <a:schemeClr val="tx1"/>
                        </a:solidFill>
                        <a:effectLst/>
                      </a:endParaRPr>
                    </a:p>
                    <a:p>
                      <a:pPr indent="457200">
                        <a:lnSpc>
                          <a:spcPct val="100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8286" marR="18286" marT="18286" marB="182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0000"/>
                        </a:lnSpc>
                        <a:spcAft>
                          <a:spcPts val="0"/>
                        </a:spcAft>
                      </a:pPr>
                      <a:r>
                        <a:rPr lang="en-US" sz="900" dirty="0">
                          <a:solidFill>
                            <a:schemeClr val="tx1"/>
                          </a:solidFill>
                          <a:effectLst/>
                        </a:rPr>
                        <a:t> </a:t>
                      </a:r>
                      <a:endParaRPr lang="en-IN" sz="1200" dirty="0">
                        <a:solidFill>
                          <a:schemeClr val="tx1"/>
                        </a:solidFill>
                        <a:effectLst/>
                        <a:latin typeface="Times New Roman"/>
                        <a:ea typeface="Times New Roman"/>
                      </a:endParaRPr>
                    </a:p>
                  </a:txBody>
                  <a:tcPr marL="18286" marR="18286" marT="18286" marB="182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8286" marR="18286" marT="18286" marB="182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1163">
                <a:tc>
                  <a:txBody>
                    <a:bodyPr/>
                    <a:lstStyle/>
                    <a:p>
                      <a:pPr algn="l">
                        <a:lnSpc>
                          <a:spcPct val="100000"/>
                        </a:lnSpc>
                        <a:spcAft>
                          <a:spcPts val="0"/>
                        </a:spcAft>
                      </a:pPr>
                      <a:r>
                        <a:rPr lang="en-US" sz="900" dirty="0">
                          <a:solidFill>
                            <a:schemeClr val="tx1"/>
                          </a:solidFill>
                          <a:effectLst/>
                        </a:rPr>
                        <a:t>Number of students who have graduated without backlogs in the stipulated period</a:t>
                      </a:r>
                      <a:endParaRPr lang="en-IN" sz="1200" dirty="0">
                        <a:solidFill>
                          <a:schemeClr val="tx1"/>
                        </a:solidFill>
                        <a:effectLst/>
                        <a:latin typeface="Times New Roman"/>
                        <a:ea typeface="Times New Roman"/>
                      </a:endParaRPr>
                    </a:p>
                  </a:txBody>
                  <a:tcPr marL="18286" marR="18286" marT="18286" marB="182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8286" marR="18286" marT="18286" marB="182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8286" marR="18286" marT="18286" marB="182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8286" marR="18286" marT="18286" marB="182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33726">
                <a:tc>
                  <a:txBody>
                    <a:bodyPr/>
                    <a:lstStyle/>
                    <a:p>
                      <a:pPr>
                        <a:lnSpc>
                          <a:spcPct val="100000"/>
                        </a:lnSpc>
                        <a:spcAft>
                          <a:spcPts val="0"/>
                        </a:spcAft>
                      </a:pPr>
                      <a:r>
                        <a:rPr lang="en-US" sz="900" dirty="0">
                          <a:solidFill>
                            <a:schemeClr val="tx1"/>
                          </a:solidFill>
                          <a:effectLst/>
                        </a:rPr>
                        <a:t>Success Index (SI)</a:t>
                      </a:r>
                      <a:endParaRPr lang="en-IN" sz="1200" dirty="0">
                        <a:solidFill>
                          <a:schemeClr val="tx1"/>
                        </a:solidFill>
                        <a:effectLst/>
                        <a:latin typeface="Times New Roman"/>
                        <a:ea typeface="Times New Roman"/>
                      </a:endParaRPr>
                    </a:p>
                  </a:txBody>
                  <a:tcPr marL="18286" marR="18286" marT="18286" marB="182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8286" marR="18286" marT="18286" marB="182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8286" marR="18286" marT="18286" marB="182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900" dirty="0">
                          <a:solidFill>
                            <a:schemeClr val="tx1"/>
                          </a:solidFill>
                          <a:effectLst/>
                        </a:rPr>
                        <a:t> </a:t>
                      </a:r>
                      <a:endParaRPr lang="en-IN" sz="1200" dirty="0">
                        <a:solidFill>
                          <a:schemeClr val="tx1"/>
                        </a:solidFill>
                        <a:effectLst/>
                        <a:latin typeface="Times New Roman"/>
                        <a:ea typeface="Times New Roman"/>
                      </a:endParaRPr>
                    </a:p>
                  </a:txBody>
                  <a:tcPr marL="18286" marR="18286" marT="18286" marB="182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Footer Placeholder 5">
            <a:extLst>
              <a:ext uri="{FF2B5EF4-FFF2-40B4-BE49-F238E27FC236}">
                <a16:creationId xmlns:a16="http://schemas.microsoft.com/office/drawing/2014/main" id="{A56ADF76-F6F0-461A-A639-2866D8AA5AC6}"/>
              </a:ext>
            </a:extLst>
          </p:cNvPr>
          <p:cNvSpPr>
            <a:spLocks noGrp="1"/>
          </p:cNvSpPr>
          <p:nvPr>
            <p:ph type="ftr" sz="quarter" idx="11"/>
          </p:nvPr>
        </p:nvSpPr>
        <p:spPr/>
        <p:txBody>
          <a:bodyPr/>
          <a:lstStyle/>
          <a:p>
            <a:r>
              <a:rPr lang="en-US"/>
              <a:t>NBA SAR Tier II INDORE 8th June 2018</a:t>
            </a:r>
            <a:endParaRPr lang="en-IN"/>
          </a:p>
        </p:txBody>
      </p:sp>
      <p:sp>
        <p:nvSpPr>
          <p:cNvPr id="7" name="Slide Number Placeholder 6">
            <a:extLst>
              <a:ext uri="{FF2B5EF4-FFF2-40B4-BE49-F238E27FC236}">
                <a16:creationId xmlns:a16="http://schemas.microsoft.com/office/drawing/2014/main" id="{E340FB62-5B83-484B-940A-A6EEBFAA6B65}"/>
              </a:ext>
            </a:extLst>
          </p:cNvPr>
          <p:cNvSpPr>
            <a:spLocks noGrp="1"/>
          </p:cNvSpPr>
          <p:nvPr>
            <p:ph type="sldNum" sz="quarter" idx="12"/>
          </p:nvPr>
        </p:nvSpPr>
        <p:spPr/>
        <p:txBody>
          <a:bodyPr/>
          <a:lstStyle/>
          <a:p>
            <a:fld id="{422658B8-A02A-475D-9AE9-842168B0879B}" type="slidenum">
              <a:rPr lang="en-IN" smtClean="0"/>
              <a:t>28</a:t>
            </a:fld>
            <a:endParaRPr lang="en-IN"/>
          </a:p>
        </p:txBody>
      </p:sp>
    </p:spTree>
    <p:extLst>
      <p:ext uri="{BB962C8B-B14F-4D97-AF65-F5344CB8AC3E}">
        <p14:creationId xmlns:p14="http://schemas.microsoft.com/office/powerpoint/2010/main" val="23151309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6632"/>
            <a:ext cx="8352928" cy="1292662"/>
          </a:xfrm>
          <a:prstGeom prst="rect">
            <a:avLst/>
          </a:prstGeom>
        </p:spPr>
        <p:txBody>
          <a:bodyPr wrap="square">
            <a:spAutoFit/>
          </a:bodyPr>
          <a:lstStyle/>
          <a:p>
            <a:pPr marL="449263"/>
            <a:r>
              <a:rPr lang="en-US" b="1" dirty="0"/>
              <a:t>4.2.2. Success rate with backlog in stipulated period of study (15)</a:t>
            </a:r>
            <a:endParaRPr lang="en-IN" dirty="0"/>
          </a:p>
          <a:p>
            <a:pPr marL="1079500"/>
            <a:r>
              <a:rPr lang="en-US" sz="1200" i="1" dirty="0"/>
              <a:t>SI= (Number of students who graduated from the program in the stipulated period of course duration)/ (Number of students admitted in the first year of that batch and actually admitted in 2nd year via lateral entry and separate division, if applicable) </a:t>
            </a:r>
            <a:endParaRPr lang="en-IN" sz="1200" dirty="0"/>
          </a:p>
          <a:p>
            <a:pPr marL="1079500"/>
            <a:r>
              <a:rPr lang="en-US" sz="1200" i="1" dirty="0"/>
              <a:t>Average SI = mean of Success Index (SI) for past three batches </a:t>
            </a:r>
            <a:endParaRPr lang="en-IN" sz="1200" dirty="0"/>
          </a:p>
          <a:p>
            <a:pPr marL="1079500"/>
            <a:r>
              <a:rPr lang="en-US" sz="1200" i="1" dirty="0"/>
              <a:t>Success rate = 15 × Average SI </a:t>
            </a:r>
            <a:endParaRPr lang="en-IN" sz="1200" dirty="0"/>
          </a:p>
        </p:txBody>
      </p:sp>
      <p:graphicFrame>
        <p:nvGraphicFramePr>
          <p:cNvPr id="3" name="Table 2"/>
          <p:cNvGraphicFramePr>
            <a:graphicFrameLocks noGrp="1"/>
          </p:cNvGraphicFramePr>
          <p:nvPr>
            <p:extLst>
              <p:ext uri="{D42A27DB-BD31-4B8C-83A1-F6EECF244321}">
                <p14:modId xmlns:p14="http://schemas.microsoft.com/office/powerpoint/2010/main" val="568321323"/>
              </p:ext>
            </p:extLst>
          </p:nvPr>
        </p:nvGraphicFramePr>
        <p:xfrm>
          <a:off x="683568" y="1412776"/>
          <a:ext cx="8064897" cy="1946626"/>
        </p:xfrm>
        <a:graphic>
          <a:graphicData uri="http://schemas.openxmlformats.org/drawingml/2006/table">
            <a:tbl>
              <a:tblPr firstRow="1" firstCol="1" bandRow="1">
                <a:tableStyleId>{5C22544A-7EE6-4342-B048-85BDC9FD1C3A}</a:tableStyleId>
              </a:tblPr>
              <a:tblGrid>
                <a:gridCol w="381642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575038">
                  <a:extLst>
                    <a:ext uri="{9D8B030D-6E8A-4147-A177-3AD203B41FA5}">
                      <a16:colId xmlns:a16="http://schemas.microsoft.com/office/drawing/2014/main" val="20002"/>
                    </a:ext>
                  </a:extLst>
                </a:gridCol>
                <a:gridCol w="1377291">
                  <a:extLst>
                    <a:ext uri="{9D8B030D-6E8A-4147-A177-3AD203B41FA5}">
                      <a16:colId xmlns:a16="http://schemas.microsoft.com/office/drawing/2014/main" val="20003"/>
                    </a:ext>
                  </a:extLst>
                </a:gridCol>
              </a:tblGrid>
              <a:tr h="432048">
                <a:tc>
                  <a:txBody>
                    <a:bodyPr/>
                    <a:lstStyle/>
                    <a:p>
                      <a:pPr algn="ctr">
                        <a:lnSpc>
                          <a:spcPct val="115000"/>
                        </a:lnSpc>
                        <a:spcAft>
                          <a:spcPts val="0"/>
                        </a:spcAft>
                      </a:pPr>
                      <a:r>
                        <a:rPr lang="en-US" sz="1000" dirty="0">
                          <a:solidFill>
                            <a:schemeClr val="tx1"/>
                          </a:solidFill>
                          <a:effectLst/>
                        </a:rPr>
                        <a:t>Item</a:t>
                      </a:r>
                      <a:endParaRPr lang="en-IN" sz="10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000">
                          <a:solidFill>
                            <a:schemeClr val="tx1"/>
                          </a:solidFill>
                          <a:effectLst/>
                        </a:rPr>
                        <a:t>Last Year of Graduate, LYG (CAYm4)</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000">
                          <a:solidFill>
                            <a:schemeClr val="tx1"/>
                          </a:solidFill>
                          <a:effectLst/>
                        </a:rPr>
                        <a:t>Last Year of Graduate minus 1,  LYGm1 (CAYm5)</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000">
                          <a:solidFill>
                            <a:schemeClr val="tx1"/>
                          </a:solidFill>
                          <a:effectLst/>
                        </a:rPr>
                        <a:t>Last Year of Graduate minus 2, LYGm2 (CAYm6)</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44232">
                <a:tc>
                  <a:txBody>
                    <a:bodyPr/>
                    <a:lstStyle/>
                    <a:p>
                      <a:pPr algn="l">
                        <a:lnSpc>
                          <a:spcPct val="115000"/>
                        </a:lnSpc>
                        <a:spcAft>
                          <a:spcPts val="0"/>
                        </a:spcAft>
                      </a:pPr>
                      <a:r>
                        <a:rPr lang="en-US" sz="1000" dirty="0">
                          <a:solidFill>
                            <a:schemeClr val="tx1"/>
                          </a:solidFill>
                          <a:effectLst/>
                        </a:rPr>
                        <a:t>Number of students admitted in the corresponding  First Year + admitted in 2nd year via  lateral entry and separate division, if applicable</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00754">
                <a:tc>
                  <a:txBody>
                    <a:bodyPr/>
                    <a:lstStyle/>
                    <a:p>
                      <a:pPr algn="l">
                        <a:lnSpc>
                          <a:spcPct val="115000"/>
                        </a:lnSpc>
                        <a:spcAft>
                          <a:spcPts val="0"/>
                        </a:spcAft>
                      </a:pPr>
                      <a:r>
                        <a:rPr lang="en-US" sz="1000">
                          <a:solidFill>
                            <a:schemeClr val="tx1"/>
                          </a:solidFill>
                          <a:effectLst/>
                        </a:rPr>
                        <a:t>Number of students who have graduated with backlogs in the stipulated period</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80528">
                <a:tc>
                  <a:txBody>
                    <a:bodyPr/>
                    <a:lstStyle/>
                    <a:p>
                      <a:pPr algn="l">
                        <a:lnSpc>
                          <a:spcPct val="115000"/>
                        </a:lnSpc>
                        <a:spcAft>
                          <a:spcPts val="0"/>
                        </a:spcAft>
                      </a:pPr>
                      <a:r>
                        <a:rPr lang="en-US" sz="1000">
                          <a:solidFill>
                            <a:schemeClr val="tx1"/>
                          </a:solidFill>
                          <a:effectLst/>
                        </a:rPr>
                        <a:t>Success Index (SI) </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0528">
                <a:tc>
                  <a:txBody>
                    <a:bodyPr/>
                    <a:lstStyle/>
                    <a:p>
                      <a:pPr algn="l">
                        <a:lnSpc>
                          <a:spcPct val="115000"/>
                        </a:lnSpc>
                        <a:spcAft>
                          <a:spcPts val="0"/>
                        </a:spcAft>
                      </a:pPr>
                      <a:r>
                        <a:rPr lang="en-US" sz="1000" dirty="0">
                          <a:solidFill>
                            <a:schemeClr val="tx1"/>
                          </a:solidFill>
                          <a:effectLst/>
                        </a:rPr>
                        <a:t>Average Success Index</a:t>
                      </a:r>
                      <a:endParaRPr lang="en-IN" sz="10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nSpc>
                          <a:spcPct val="115000"/>
                        </a:lnSpc>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4"/>
                  </a:ext>
                </a:extLst>
              </a:tr>
            </a:tbl>
          </a:graphicData>
        </a:graphic>
      </p:graphicFrame>
      <p:sp>
        <p:nvSpPr>
          <p:cNvPr id="4" name="Rectangle 3"/>
          <p:cNvSpPr/>
          <p:nvPr/>
        </p:nvSpPr>
        <p:spPr>
          <a:xfrm>
            <a:off x="683568" y="3356992"/>
            <a:ext cx="8064896" cy="553998"/>
          </a:xfrm>
          <a:prstGeom prst="rect">
            <a:avLst/>
          </a:prstGeom>
        </p:spPr>
        <p:txBody>
          <a:bodyPr wrap="square">
            <a:spAutoFit/>
          </a:bodyPr>
          <a:lstStyle/>
          <a:p>
            <a:pPr marL="449263" indent="-449263"/>
            <a:r>
              <a:rPr lang="en-US" sz="1400" b="1" dirty="0"/>
              <a:t>Note</a:t>
            </a:r>
            <a:r>
              <a:rPr lang="en-US" b="1" dirty="0"/>
              <a:t>: </a:t>
            </a:r>
            <a:r>
              <a:rPr lang="en-US" sz="1200" dirty="0"/>
              <a:t>If 100% students clear without any backlog then also total marks scored will be 40 as both 4.2.1 &amp; 4.2.2 will be applicable simultaneously</a:t>
            </a:r>
            <a:endParaRPr lang="en-IN" sz="1200" dirty="0"/>
          </a:p>
        </p:txBody>
      </p:sp>
      <p:sp>
        <p:nvSpPr>
          <p:cNvPr id="5" name="Footer Placeholder 4">
            <a:extLst>
              <a:ext uri="{FF2B5EF4-FFF2-40B4-BE49-F238E27FC236}">
                <a16:creationId xmlns:a16="http://schemas.microsoft.com/office/drawing/2014/main" id="{F77A1CBA-E5F9-4888-AF36-E1D6CA5BC3CC}"/>
              </a:ext>
            </a:extLst>
          </p:cNvPr>
          <p:cNvSpPr>
            <a:spLocks noGrp="1"/>
          </p:cNvSpPr>
          <p:nvPr>
            <p:ph type="ftr" sz="quarter" idx="11"/>
          </p:nvPr>
        </p:nvSpPr>
        <p:spPr/>
        <p:txBody>
          <a:bodyPr/>
          <a:lstStyle/>
          <a:p>
            <a:r>
              <a:rPr lang="en-US"/>
              <a:t>NBA SAR Tier II INDORE 8th June 2018</a:t>
            </a:r>
            <a:endParaRPr lang="en-IN"/>
          </a:p>
        </p:txBody>
      </p:sp>
      <p:sp>
        <p:nvSpPr>
          <p:cNvPr id="6" name="Slide Number Placeholder 5">
            <a:extLst>
              <a:ext uri="{FF2B5EF4-FFF2-40B4-BE49-F238E27FC236}">
                <a16:creationId xmlns:a16="http://schemas.microsoft.com/office/drawing/2014/main" id="{B60C02A2-E8AC-429A-9CE9-F51831BF857F}"/>
              </a:ext>
            </a:extLst>
          </p:cNvPr>
          <p:cNvSpPr>
            <a:spLocks noGrp="1"/>
          </p:cNvSpPr>
          <p:nvPr>
            <p:ph type="sldNum" sz="quarter" idx="12"/>
          </p:nvPr>
        </p:nvSpPr>
        <p:spPr/>
        <p:txBody>
          <a:bodyPr/>
          <a:lstStyle/>
          <a:p>
            <a:fld id="{422658B8-A02A-475D-9AE9-842168B0879B}" type="slidenum">
              <a:rPr lang="en-IN" smtClean="0"/>
              <a:t>29</a:t>
            </a:fld>
            <a:endParaRPr lang="en-IN"/>
          </a:p>
        </p:txBody>
      </p:sp>
    </p:spTree>
    <p:extLst>
      <p:ext uri="{BB962C8B-B14F-4D97-AF65-F5344CB8AC3E}">
        <p14:creationId xmlns:p14="http://schemas.microsoft.com/office/powerpoint/2010/main" val="3899321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7E3CE-35E8-4A13-A160-B4274633CBAF}"/>
              </a:ext>
            </a:extLst>
          </p:cNvPr>
          <p:cNvSpPr>
            <a:spLocks noGrp="1"/>
          </p:cNvSpPr>
          <p:nvPr>
            <p:ph type="title"/>
          </p:nvPr>
        </p:nvSpPr>
        <p:spPr>
          <a:xfrm>
            <a:off x="457200" y="274638"/>
            <a:ext cx="8229600" cy="45719"/>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1242B646-295A-47C6-BDE0-48F30EBD7180}"/>
              </a:ext>
            </a:extLst>
          </p:cNvPr>
          <p:cNvSpPr>
            <a:spLocks noGrp="1"/>
          </p:cNvSpPr>
          <p:nvPr>
            <p:ph idx="1"/>
          </p:nvPr>
        </p:nvSpPr>
        <p:spPr>
          <a:xfrm>
            <a:off x="457200" y="502919"/>
            <a:ext cx="8229600" cy="6156961"/>
          </a:xfrm>
        </p:spPr>
        <p:txBody>
          <a:bodyPr/>
          <a:lstStyle/>
          <a:p>
            <a:pPr marL="0" indent="0">
              <a:buNone/>
            </a:pPr>
            <a:r>
              <a:rPr lang="en-IN" dirty="0"/>
              <a:t>University/College web site is also a source of information about the college</a:t>
            </a:r>
          </a:p>
          <a:p>
            <a:pPr marL="0" indent="0">
              <a:buNone/>
            </a:pPr>
            <a:r>
              <a:rPr lang="en-IN" dirty="0"/>
              <a:t>The visit to the institution is for 2 days (Friday and Saturday) – Pre-visit meeting on Thursday and Exit meeting on Sunday.</a:t>
            </a:r>
          </a:p>
          <a:p>
            <a:pPr marL="0" indent="0">
              <a:buNone/>
            </a:pPr>
            <a:r>
              <a:rPr lang="en-IN" dirty="0"/>
              <a:t>Two PEs per programme – The report is finalised on Day 2 by evening (late) jointly by the 2 PEs.</a:t>
            </a:r>
          </a:p>
          <a:p>
            <a:pPr marL="0" indent="0">
              <a:buNone/>
            </a:pPr>
            <a:r>
              <a:rPr lang="en-IN" dirty="0"/>
              <a:t>The report forms the input to NBA for further processing regarding accreditation.</a:t>
            </a:r>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p:txBody>
      </p:sp>
      <p:sp>
        <p:nvSpPr>
          <p:cNvPr id="4" name="Footer Placeholder 3">
            <a:extLst>
              <a:ext uri="{FF2B5EF4-FFF2-40B4-BE49-F238E27FC236}">
                <a16:creationId xmlns:a16="http://schemas.microsoft.com/office/drawing/2014/main" id="{5B765C09-91A2-492C-9A28-2341DFAAF1E0}"/>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9F34AA8B-06FB-4254-A370-CA97DBE4DBB4}"/>
              </a:ext>
            </a:extLst>
          </p:cNvPr>
          <p:cNvSpPr>
            <a:spLocks noGrp="1"/>
          </p:cNvSpPr>
          <p:nvPr>
            <p:ph type="sldNum" sz="quarter" idx="12"/>
          </p:nvPr>
        </p:nvSpPr>
        <p:spPr/>
        <p:txBody>
          <a:bodyPr/>
          <a:lstStyle/>
          <a:p>
            <a:fld id="{422658B8-A02A-475D-9AE9-842168B0879B}" type="slidenum">
              <a:rPr lang="en-IN" smtClean="0"/>
              <a:t>3</a:t>
            </a:fld>
            <a:endParaRPr lang="en-IN"/>
          </a:p>
        </p:txBody>
      </p:sp>
    </p:spTree>
    <p:extLst>
      <p:ext uri="{BB962C8B-B14F-4D97-AF65-F5344CB8AC3E}">
        <p14:creationId xmlns:p14="http://schemas.microsoft.com/office/powerpoint/2010/main" val="32670760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8889" y="332656"/>
            <a:ext cx="8352928" cy="1769715"/>
          </a:xfrm>
          <a:prstGeom prst="rect">
            <a:avLst/>
          </a:prstGeom>
        </p:spPr>
        <p:txBody>
          <a:bodyPr wrap="square">
            <a:spAutoFit/>
          </a:bodyPr>
          <a:lstStyle/>
          <a:p>
            <a:r>
              <a:rPr lang="en-US" b="1" dirty="0"/>
              <a:t>4.3. Academic Performance in Third Year (15) </a:t>
            </a:r>
            <a:endParaRPr lang="en-IN" dirty="0"/>
          </a:p>
          <a:p>
            <a:pPr marL="449263"/>
            <a:endParaRPr lang="en-US" sz="1200" i="1" dirty="0"/>
          </a:p>
          <a:p>
            <a:pPr marL="360363"/>
            <a:r>
              <a:rPr lang="en-US" sz="1200" i="1" dirty="0"/>
              <a:t>Academic Performance = 1.5  x Average API (Academic Performance Index), where</a:t>
            </a:r>
            <a:endParaRPr lang="en-IN" sz="1200" dirty="0"/>
          </a:p>
          <a:p>
            <a:pPr marL="360363"/>
            <a:endParaRPr lang="en-US" sz="1000" b="1" i="1" dirty="0"/>
          </a:p>
          <a:p>
            <a:pPr marL="360363"/>
            <a:r>
              <a:rPr lang="en-US" sz="1200" b="1" i="1" dirty="0"/>
              <a:t>API </a:t>
            </a:r>
            <a:r>
              <a:rPr lang="en-US" sz="1200" i="1" dirty="0"/>
              <a:t>= ((Mean of 2</a:t>
            </a:r>
            <a:r>
              <a:rPr lang="en-US" sz="1200" i="1" baseline="30000" dirty="0"/>
              <a:t>nd </a:t>
            </a:r>
            <a:r>
              <a:rPr lang="en-US" sz="1200" i="1" dirty="0"/>
              <a:t>Year Grade Point Average of all successful Students on a 10 point scale) or (Mean of the percentage of marks of all successful students in Second Year/10)) x (number of successful students/number of students appeared in the examination) </a:t>
            </a:r>
          </a:p>
          <a:p>
            <a:pPr marL="360363"/>
            <a:endParaRPr lang="en-IN" sz="900" dirty="0"/>
          </a:p>
          <a:p>
            <a:pPr marL="360363"/>
            <a:r>
              <a:rPr lang="en-US" sz="1200" i="1" dirty="0"/>
              <a:t>Successful students are those who are permitted to proceed to the Final year.</a:t>
            </a:r>
            <a:endParaRPr lang="en-IN" sz="1200" dirty="0"/>
          </a:p>
        </p:txBody>
      </p:sp>
      <p:graphicFrame>
        <p:nvGraphicFramePr>
          <p:cNvPr id="5" name="Table 4"/>
          <p:cNvGraphicFramePr>
            <a:graphicFrameLocks noGrp="1"/>
          </p:cNvGraphicFramePr>
          <p:nvPr>
            <p:extLst>
              <p:ext uri="{D42A27DB-BD31-4B8C-83A1-F6EECF244321}">
                <p14:modId xmlns:p14="http://schemas.microsoft.com/office/powerpoint/2010/main" val="4272603788"/>
              </p:ext>
            </p:extLst>
          </p:nvPr>
        </p:nvGraphicFramePr>
        <p:xfrm>
          <a:off x="738929" y="2116832"/>
          <a:ext cx="7632848" cy="1482333"/>
        </p:xfrm>
        <a:graphic>
          <a:graphicData uri="http://schemas.openxmlformats.org/drawingml/2006/table">
            <a:tbl>
              <a:tblPr firstRow="1" firstCol="1" bandRow="1">
                <a:tableStyleId>{5C22544A-7EE6-4342-B048-85BDC9FD1C3A}</a:tableStyleId>
              </a:tblPr>
              <a:tblGrid>
                <a:gridCol w="4670421">
                  <a:extLst>
                    <a:ext uri="{9D8B030D-6E8A-4147-A177-3AD203B41FA5}">
                      <a16:colId xmlns:a16="http://schemas.microsoft.com/office/drawing/2014/main" val="20000"/>
                    </a:ext>
                  </a:extLst>
                </a:gridCol>
                <a:gridCol w="1070470">
                  <a:extLst>
                    <a:ext uri="{9D8B030D-6E8A-4147-A177-3AD203B41FA5}">
                      <a16:colId xmlns:a16="http://schemas.microsoft.com/office/drawing/2014/main" val="20001"/>
                    </a:ext>
                  </a:extLst>
                </a:gridCol>
                <a:gridCol w="964216">
                  <a:extLst>
                    <a:ext uri="{9D8B030D-6E8A-4147-A177-3AD203B41FA5}">
                      <a16:colId xmlns:a16="http://schemas.microsoft.com/office/drawing/2014/main" val="20002"/>
                    </a:ext>
                  </a:extLst>
                </a:gridCol>
                <a:gridCol w="927741">
                  <a:extLst>
                    <a:ext uri="{9D8B030D-6E8A-4147-A177-3AD203B41FA5}">
                      <a16:colId xmlns:a16="http://schemas.microsoft.com/office/drawing/2014/main" val="20003"/>
                    </a:ext>
                  </a:extLst>
                </a:gridCol>
              </a:tblGrid>
              <a:tr h="209522">
                <a:tc>
                  <a:txBody>
                    <a:bodyPr/>
                    <a:lstStyle/>
                    <a:p>
                      <a:pPr algn="ctr">
                        <a:lnSpc>
                          <a:spcPct val="150000"/>
                        </a:lnSpc>
                        <a:spcBef>
                          <a:spcPts val="600"/>
                        </a:spcBef>
                        <a:spcAft>
                          <a:spcPts val="0"/>
                        </a:spcAft>
                      </a:pPr>
                      <a:r>
                        <a:rPr lang="en-US" sz="1000" dirty="0">
                          <a:solidFill>
                            <a:schemeClr val="tx1"/>
                          </a:solidFill>
                          <a:effectLst/>
                        </a:rPr>
                        <a:t>Academic Performance </a:t>
                      </a:r>
                      <a:endParaRPr lang="en-IN" sz="10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CAYm1</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CAYm2 </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CAYm3</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51858">
                <a:tc>
                  <a:txBody>
                    <a:bodyPr/>
                    <a:lstStyle/>
                    <a:p>
                      <a:pPr algn="l">
                        <a:lnSpc>
                          <a:spcPct val="115000"/>
                        </a:lnSpc>
                        <a:spcBef>
                          <a:spcPts val="600"/>
                        </a:spcBef>
                        <a:spcAft>
                          <a:spcPts val="0"/>
                        </a:spcAft>
                      </a:pPr>
                      <a:r>
                        <a:rPr lang="en-US" sz="1000" dirty="0">
                          <a:solidFill>
                            <a:schemeClr val="tx1"/>
                          </a:solidFill>
                          <a:effectLst/>
                        </a:rPr>
                        <a:t>Mean of CGPA or Mean Percentage of all successful students (X)</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51858">
                <a:tc>
                  <a:txBody>
                    <a:bodyPr/>
                    <a:lstStyle/>
                    <a:p>
                      <a:pPr algn="l">
                        <a:lnSpc>
                          <a:spcPct val="115000"/>
                        </a:lnSpc>
                        <a:spcBef>
                          <a:spcPts val="600"/>
                        </a:spcBef>
                        <a:spcAft>
                          <a:spcPts val="0"/>
                        </a:spcAft>
                      </a:pPr>
                      <a:r>
                        <a:rPr lang="en-US" sz="1000" dirty="0">
                          <a:solidFill>
                            <a:schemeClr val="tx1"/>
                          </a:solidFill>
                          <a:effectLst/>
                        </a:rPr>
                        <a:t>Total no. of successful students (Y)</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51858">
                <a:tc>
                  <a:txBody>
                    <a:bodyPr/>
                    <a:lstStyle/>
                    <a:p>
                      <a:pPr algn="l">
                        <a:lnSpc>
                          <a:spcPct val="115000"/>
                        </a:lnSpc>
                        <a:spcBef>
                          <a:spcPts val="600"/>
                        </a:spcBef>
                        <a:spcAft>
                          <a:spcPts val="0"/>
                        </a:spcAft>
                      </a:pPr>
                      <a:r>
                        <a:rPr lang="en-US" sz="1000" dirty="0">
                          <a:solidFill>
                            <a:schemeClr val="tx1"/>
                          </a:solidFill>
                          <a:effectLst/>
                        </a:rPr>
                        <a:t>Total no. of students appeared in the examination (Z)</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09522">
                <a:tc>
                  <a:txBody>
                    <a:bodyPr/>
                    <a:lstStyle/>
                    <a:p>
                      <a:pPr algn="l">
                        <a:lnSpc>
                          <a:spcPct val="115000"/>
                        </a:lnSpc>
                        <a:spcBef>
                          <a:spcPts val="600"/>
                        </a:spcBef>
                        <a:spcAft>
                          <a:spcPts val="0"/>
                        </a:spcAft>
                      </a:pPr>
                      <a:r>
                        <a:rPr lang="en-US" sz="1000" dirty="0">
                          <a:solidFill>
                            <a:schemeClr val="tx1"/>
                          </a:solidFill>
                          <a:effectLst/>
                        </a:rPr>
                        <a:t>API = X* (Y/Z)</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dirty="0">
                          <a:solidFill>
                            <a:schemeClr val="tx1"/>
                          </a:solidFill>
                          <a:effectLst/>
                        </a:rPr>
                        <a:t>AP1</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AP2</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AP3</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09522">
                <a:tc>
                  <a:txBody>
                    <a:bodyPr/>
                    <a:lstStyle/>
                    <a:p>
                      <a:pPr algn="l">
                        <a:lnSpc>
                          <a:spcPct val="115000"/>
                        </a:lnSpc>
                        <a:spcBef>
                          <a:spcPts val="600"/>
                        </a:spcBef>
                        <a:spcAft>
                          <a:spcPts val="0"/>
                        </a:spcAft>
                      </a:pPr>
                      <a:r>
                        <a:rPr lang="en-US" sz="1000" dirty="0">
                          <a:solidFill>
                            <a:schemeClr val="tx1"/>
                          </a:solidFill>
                          <a:effectLst/>
                        </a:rPr>
                        <a:t>Average API = (AP1 + AP2 + AP3)/3</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5"/>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49821029"/>
              </p:ext>
            </p:extLst>
          </p:nvPr>
        </p:nvGraphicFramePr>
        <p:xfrm>
          <a:off x="827584" y="5039486"/>
          <a:ext cx="7632848" cy="1530549"/>
        </p:xfrm>
        <a:graphic>
          <a:graphicData uri="http://schemas.openxmlformats.org/drawingml/2006/table">
            <a:tbl>
              <a:tblPr firstRow="1" firstCol="1" bandRow="1">
                <a:tableStyleId>{5C22544A-7EE6-4342-B048-85BDC9FD1C3A}</a:tableStyleId>
              </a:tblPr>
              <a:tblGrid>
                <a:gridCol w="4670421">
                  <a:extLst>
                    <a:ext uri="{9D8B030D-6E8A-4147-A177-3AD203B41FA5}">
                      <a16:colId xmlns:a16="http://schemas.microsoft.com/office/drawing/2014/main" val="20000"/>
                    </a:ext>
                  </a:extLst>
                </a:gridCol>
                <a:gridCol w="1070470">
                  <a:extLst>
                    <a:ext uri="{9D8B030D-6E8A-4147-A177-3AD203B41FA5}">
                      <a16:colId xmlns:a16="http://schemas.microsoft.com/office/drawing/2014/main" val="20001"/>
                    </a:ext>
                  </a:extLst>
                </a:gridCol>
                <a:gridCol w="964216">
                  <a:extLst>
                    <a:ext uri="{9D8B030D-6E8A-4147-A177-3AD203B41FA5}">
                      <a16:colId xmlns:a16="http://schemas.microsoft.com/office/drawing/2014/main" val="20002"/>
                    </a:ext>
                  </a:extLst>
                </a:gridCol>
                <a:gridCol w="927741">
                  <a:extLst>
                    <a:ext uri="{9D8B030D-6E8A-4147-A177-3AD203B41FA5}">
                      <a16:colId xmlns:a16="http://schemas.microsoft.com/office/drawing/2014/main" val="20003"/>
                    </a:ext>
                  </a:extLst>
                </a:gridCol>
              </a:tblGrid>
              <a:tr h="253014">
                <a:tc>
                  <a:txBody>
                    <a:bodyPr/>
                    <a:lstStyle/>
                    <a:p>
                      <a:pPr algn="ctr">
                        <a:lnSpc>
                          <a:spcPct val="150000"/>
                        </a:lnSpc>
                        <a:spcBef>
                          <a:spcPts val="600"/>
                        </a:spcBef>
                        <a:spcAft>
                          <a:spcPts val="0"/>
                        </a:spcAft>
                      </a:pPr>
                      <a:r>
                        <a:rPr lang="en-US" sz="1000" dirty="0">
                          <a:solidFill>
                            <a:sysClr val="windowText" lastClr="000000"/>
                          </a:solidFill>
                          <a:effectLst/>
                        </a:rPr>
                        <a:t>Academic Performance </a:t>
                      </a:r>
                      <a:endParaRPr lang="en-IN" sz="10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ysClr val="windowText" lastClr="000000"/>
                          </a:solidFill>
                          <a:effectLst/>
                        </a:rPr>
                        <a:t>CAYm1</a:t>
                      </a:r>
                      <a:endParaRPr lang="en-IN" sz="10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ysClr val="windowText" lastClr="000000"/>
                          </a:solidFill>
                          <a:effectLst/>
                        </a:rPr>
                        <a:t>CAYm2 </a:t>
                      </a:r>
                      <a:endParaRPr lang="en-IN" sz="10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ysClr val="windowText" lastClr="000000"/>
                          </a:solidFill>
                          <a:effectLst/>
                        </a:rPr>
                        <a:t>CAYm3</a:t>
                      </a:r>
                      <a:endParaRPr lang="en-IN" sz="100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4343">
                <a:tc>
                  <a:txBody>
                    <a:bodyPr/>
                    <a:lstStyle/>
                    <a:p>
                      <a:pPr algn="l">
                        <a:lnSpc>
                          <a:spcPct val="115000"/>
                        </a:lnSpc>
                        <a:spcBef>
                          <a:spcPts val="600"/>
                        </a:spcBef>
                        <a:spcAft>
                          <a:spcPts val="0"/>
                        </a:spcAft>
                      </a:pPr>
                      <a:r>
                        <a:rPr lang="en-US" sz="1000">
                          <a:solidFill>
                            <a:sysClr val="windowText" lastClr="000000"/>
                          </a:solidFill>
                          <a:effectLst/>
                        </a:rPr>
                        <a:t>Mean of CGPA or Mean Percentage of all successful students (X)</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ysClr val="windowText" lastClr="000000"/>
                          </a:solidFill>
                          <a:effectLst/>
                        </a:rPr>
                        <a:t> </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ysClr val="windowText" lastClr="000000"/>
                          </a:solidFill>
                          <a:effectLst/>
                        </a:rPr>
                        <a:t> </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ysClr val="windowText" lastClr="000000"/>
                          </a:solidFill>
                          <a:effectLst/>
                        </a:rPr>
                        <a:t> </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4343">
                <a:tc>
                  <a:txBody>
                    <a:bodyPr/>
                    <a:lstStyle/>
                    <a:p>
                      <a:pPr algn="l">
                        <a:lnSpc>
                          <a:spcPct val="115000"/>
                        </a:lnSpc>
                        <a:spcBef>
                          <a:spcPts val="600"/>
                        </a:spcBef>
                        <a:spcAft>
                          <a:spcPts val="0"/>
                        </a:spcAft>
                      </a:pPr>
                      <a:r>
                        <a:rPr lang="en-US" sz="1000">
                          <a:solidFill>
                            <a:sysClr val="windowText" lastClr="000000"/>
                          </a:solidFill>
                          <a:effectLst/>
                        </a:rPr>
                        <a:t>Total no. of successful students (Y)</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ysClr val="windowText" lastClr="000000"/>
                          </a:solidFill>
                          <a:effectLst/>
                        </a:rPr>
                        <a:t> </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ysClr val="windowText" lastClr="000000"/>
                          </a:solidFill>
                          <a:effectLst/>
                        </a:rPr>
                        <a:t> </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ysClr val="windowText" lastClr="000000"/>
                          </a:solidFill>
                          <a:effectLst/>
                        </a:rPr>
                        <a:t> </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64343">
                <a:tc>
                  <a:txBody>
                    <a:bodyPr/>
                    <a:lstStyle/>
                    <a:p>
                      <a:pPr algn="l">
                        <a:lnSpc>
                          <a:spcPct val="115000"/>
                        </a:lnSpc>
                        <a:spcBef>
                          <a:spcPts val="600"/>
                        </a:spcBef>
                        <a:spcAft>
                          <a:spcPts val="0"/>
                        </a:spcAft>
                      </a:pPr>
                      <a:r>
                        <a:rPr lang="en-US" sz="1000" dirty="0">
                          <a:solidFill>
                            <a:sysClr val="windowText" lastClr="000000"/>
                          </a:solidFill>
                          <a:effectLst/>
                        </a:rPr>
                        <a:t>Total no. of students appeared in the examination (Z)</a:t>
                      </a:r>
                      <a:endParaRPr lang="en-IN" sz="10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ysClr val="windowText" lastClr="000000"/>
                          </a:solidFill>
                          <a:effectLst/>
                        </a:rPr>
                        <a:t> </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ysClr val="windowText" lastClr="000000"/>
                          </a:solidFill>
                          <a:effectLst/>
                        </a:rPr>
                        <a:t> </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50000"/>
                        </a:lnSpc>
                        <a:spcBef>
                          <a:spcPts val="600"/>
                        </a:spcBef>
                        <a:spcAft>
                          <a:spcPts val="0"/>
                        </a:spcAft>
                      </a:pPr>
                      <a:r>
                        <a:rPr lang="en-US" sz="1000">
                          <a:solidFill>
                            <a:sysClr val="windowText" lastClr="000000"/>
                          </a:solidFill>
                          <a:effectLst/>
                        </a:rPr>
                        <a:t> </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19908">
                <a:tc>
                  <a:txBody>
                    <a:bodyPr/>
                    <a:lstStyle/>
                    <a:p>
                      <a:pPr algn="l">
                        <a:lnSpc>
                          <a:spcPct val="115000"/>
                        </a:lnSpc>
                        <a:spcBef>
                          <a:spcPts val="600"/>
                        </a:spcBef>
                        <a:spcAft>
                          <a:spcPts val="0"/>
                        </a:spcAft>
                      </a:pPr>
                      <a:r>
                        <a:rPr lang="en-US" sz="1000" dirty="0">
                          <a:solidFill>
                            <a:sysClr val="windowText" lastClr="000000"/>
                          </a:solidFill>
                          <a:effectLst/>
                        </a:rPr>
                        <a:t>API = X* (Y/Z)</a:t>
                      </a:r>
                      <a:endParaRPr lang="en-IN" sz="10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ysClr val="windowText" lastClr="000000"/>
                          </a:solidFill>
                          <a:effectLst/>
                        </a:rPr>
                        <a:t>AP 1</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ysClr val="windowText" lastClr="000000"/>
                          </a:solidFill>
                          <a:effectLst/>
                        </a:rPr>
                        <a:t>AP 2</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ysClr val="windowText" lastClr="000000"/>
                          </a:solidFill>
                          <a:effectLst/>
                        </a:rPr>
                        <a:t>AP 3</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19908">
                <a:tc>
                  <a:txBody>
                    <a:bodyPr/>
                    <a:lstStyle/>
                    <a:p>
                      <a:pPr algn="l">
                        <a:lnSpc>
                          <a:spcPct val="115000"/>
                        </a:lnSpc>
                        <a:spcBef>
                          <a:spcPts val="600"/>
                        </a:spcBef>
                        <a:spcAft>
                          <a:spcPts val="0"/>
                        </a:spcAft>
                      </a:pPr>
                      <a:r>
                        <a:rPr lang="en-US" sz="1000">
                          <a:solidFill>
                            <a:sysClr val="windowText" lastClr="000000"/>
                          </a:solidFill>
                          <a:effectLst/>
                        </a:rPr>
                        <a:t>Average API = (AP1 + AP2 + AP3)/3</a:t>
                      </a:r>
                      <a:endParaRPr lang="en-IN" sz="100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a:lnSpc>
                          <a:spcPct val="150000"/>
                        </a:lnSpc>
                        <a:spcBef>
                          <a:spcPts val="600"/>
                        </a:spcBef>
                        <a:spcAft>
                          <a:spcPts val="0"/>
                        </a:spcAft>
                      </a:pPr>
                      <a:r>
                        <a:rPr lang="en-US" sz="1000" dirty="0">
                          <a:solidFill>
                            <a:sysClr val="windowText" lastClr="000000"/>
                          </a:solidFill>
                          <a:effectLst/>
                        </a:rPr>
                        <a:t> </a:t>
                      </a:r>
                      <a:endParaRPr lang="en-IN" sz="10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5"/>
                  </a:ext>
                </a:extLst>
              </a:tr>
            </a:tbl>
          </a:graphicData>
        </a:graphic>
      </p:graphicFrame>
      <p:sp>
        <p:nvSpPr>
          <p:cNvPr id="7" name="Rectangle 1"/>
          <p:cNvSpPr>
            <a:spLocks noChangeArrowheads="1"/>
          </p:cNvSpPr>
          <p:nvPr/>
        </p:nvSpPr>
        <p:spPr bwMode="auto">
          <a:xfrm>
            <a:off x="467544" y="3740839"/>
            <a:ext cx="828092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ea typeface="Times New Roman" pitchFamily="18" charset="0"/>
                <a:cs typeface="Arial" pitchFamily="34" charset="0"/>
              </a:rPr>
              <a:t>4.4. Academic Performance in Second Year (15) </a:t>
            </a:r>
            <a:endParaRPr lang="en-US" altLang="en-US" dirty="0">
              <a:solidFill>
                <a:srgbClr val="000000"/>
              </a:solidFill>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dirty="0">
                <a:ln>
                  <a:noFill/>
                </a:ln>
                <a:solidFill>
                  <a:srgbClr val="000000"/>
                </a:solidFill>
                <a:effectLst/>
                <a:latin typeface="Verdana" pitchFamily="34" charset="0"/>
                <a:ea typeface="Times New Roman" pitchFamily="18" charset="0"/>
                <a:cs typeface="Arial" pitchFamily="34" charset="0"/>
              </a:rPr>
              <a:t>          </a:t>
            </a:r>
            <a:r>
              <a:rPr kumimoji="0" lang="en-US" altLang="en-US" sz="900" b="0" i="1" u="none" strike="noStrike" cap="none" normalizeH="0" baseline="0" dirty="0">
                <a:ln>
                  <a:noFill/>
                </a:ln>
                <a:solidFill>
                  <a:schemeClr val="tx1"/>
                </a:solidFill>
                <a:effectLst/>
                <a:latin typeface="Verdana" pitchFamily="34" charset="0"/>
                <a:ea typeface="Times New Roman" pitchFamily="18" charset="0"/>
                <a:cs typeface="Arial" pitchFamily="34" charset="0"/>
              </a:rPr>
              <a:t>Academic Performance Level = 1.5 * Average API (Academic Performance Index)</a:t>
            </a:r>
            <a:endParaRPr kumimoji="0" lang="en-US" altLang="en-US" sz="1200" b="0" i="0" u="none" strike="noStrike" cap="none" normalizeH="0" baseline="0" dirty="0">
              <a:ln>
                <a:noFill/>
              </a:ln>
              <a:solidFill>
                <a:srgbClr val="000000"/>
              </a:solidFill>
              <a:effectLst/>
              <a:latin typeface="Arial" pitchFamily="34" charset="0"/>
              <a:ea typeface="Times New Roman" pitchFamily="18" charset="0"/>
              <a:cs typeface="Arial" pitchFamily="34" charset="0"/>
            </a:endParaRPr>
          </a:p>
          <a:p>
            <a:pPr marL="360363" marR="0" lvl="0" algn="just" defTabSz="914400" rtl="0" eaLnBrk="0" fontAlgn="base" latinLnBrk="0" hangingPunct="0">
              <a:lnSpc>
                <a:spcPct val="100000"/>
              </a:lnSpc>
              <a:spcBef>
                <a:spcPct val="0"/>
              </a:spcBef>
              <a:spcAft>
                <a:spcPct val="0"/>
              </a:spcAft>
              <a:buClrTx/>
              <a:buSzTx/>
              <a:buFontTx/>
              <a:buNone/>
              <a:tabLst/>
            </a:pPr>
            <a:endParaRPr kumimoji="0" lang="en-US" altLang="en-US" sz="900" b="1" i="1"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p>
            <a:pPr marL="360363" marR="0" lvl="0" algn="just" defTabSz="914400" rtl="0" eaLnBrk="0" fontAlgn="base" latinLnBrk="0" hangingPunct="0">
              <a:lnSpc>
                <a:spcPct val="100000"/>
              </a:lnSpc>
              <a:spcBef>
                <a:spcPct val="0"/>
              </a:spcBef>
              <a:spcAft>
                <a:spcPct val="0"/>
              </a:spcAft>
              <a:buClrTx/>
              <a:buSzTx/>
              <a:buFontTx/>
              <a:buNone/>
              <a:tabLst/>
            </a:pPr>
            <a:r>
              <a:rPr kumimoji="0" lang="en-US" altLang="en-US" sz="900" b="1" i="1" u="none" strike="noStrike" cap="none" normalizeH="0" baseline="0" dirty="0">
                <a:ln>
                  <a:noFill/>
                </a:ln>
                <a:solidFill>
                  <a:schemeClr val="tx1"/>
                </a:solidFill>
                <a:effectLst/>
                <a:latin typeface="Verdana" pitchFamily="34" charset="0"/>
                <a:ea typeface="Times New Roman" pitchFamily="18" charset="0"/>
                <a:cs typeface="Arial" pitchFamily="34" charset="0"/>
              </a:rPr>
              <a:t>API </a:t>
            </a:r>
            <a:r>
              <a:rPr kumimoji="0" lang="en-US" altLang="en-US" sz="900" b="0" i="1" u="none" strike="noStrike" cap="none" normalizeH="0" baseline="0" dirty="0">
                <a:ln>
                  <a:noFill/>
                </a:ln>
                <a:solidFill>
                  <a:schemeClr val="tx1"/>
                </a:solidFill>
                <a:effectLst/>
                <a:latin typeface="Verdana" pitchFamily="34" charset="0"/>
                <a:ea typeface="Times New Roman" pitchFamily="18" charset="0"/>
                <a:cs typeface="Arial" pitchFamily="34" charset="0"/>
              </a:rPr>
              <a:t>= ((Mean of 2</a:t>
            </a:r>
            <a:r>
              <a:rPr kumimoji="0" lang="en-US" altLang="en-US" sz="900" b="0" i="1" u="none" strike="noStrike" cap="none" normalizeH="0" baseline="30000" dirty="0">
                <a:ln>
                  <a:noFill/>
                </a:ln>
                <a:solidFill>
                  <a:schemeClr val="tx1"/>
                </a:solidFill>
                <a:effectLst/>
                <a:latin typeface="Verdana" pitchFamily="34" charset="0"/>
                <a:ea typeface="Times New Roman" pitchFamily="18" charset="0"/>
                <a:cs typeface="Arial" pitchFamily="34" charset="0"/>
              </a:rPr>
              <a:t>nd </a:t>
            </a:r>
            <a:r>
              <a:rPr kumimoji="0" lang="en-US" altLang="en-US" sz="900" b="0" i="1" u="none" strike="noStrike" cap="none" normalizeH="0" baseline="0" dirty="0">
                <a:ln>
                  <a:noFill/>
                </a:ln>
                <a:solidFill>
                  <a:schemeClr val="tx1"/>
                </a:solidFill>
                <a:effectLst/>
                <a:latin typeface="Verdana" pitchFamily="34" charset="0"/>
                <a:ea typeface="Times New Roman" pitchFamily="18" charset="0"/>
                <a:cs typeface="Arial" pitchFamily="34" charset="0"/>
              </a:rPr>
              <a:t>Year Grade Point Average of all successful Students on a 10 point scale) or (Mean of the percentage of marks of </a:t>
            </a:r>
          </a:p>
          <a:p>
            <a:pPr marL="360363" marR="0" lvl="0" algn="just"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chemeClr val="tx1"/>
                </a:solidFill>
                <a:effectLst/>
                <a:latin typeface="Verdana" pitchFamily="34" charset="0"/>
                <a:ea typeface="Times New Roman" pitchFamily="18" charset="0"/>
                <a:cs typeface="Arial" pitchFamily="34" charset="0"/>
              </a:rPr>
              <a:t>all successful students in Second Year/10)) x (number of successful students/number of students appeared in the examination) </a:t>
            </a:r>
            <a:endParaRPr kumimoji="0" lang="en-US" altLang="en-US" sz="1200" b="0" i="0" u="none" strike="noStrike" cap="none" normalizeH="0" baseline="0" dirty="0">
              <a:ln>
                <a:noFill/>
              </a:ln>
              <a:solidFill>
                <a:srgbClr val="000000"/>
              </a:solidFill>
              <a:effectLst/>
              <a:latin typeface="Arial" pitchFamily="34" charset="0"/>
              <a:ea typeface="Times New Roman" pitchFamily="18" charset="0"/>
              <a:cs typeface="Arial" pitchFamily="34" charset="0"/>
            </a:endParaRPr>
          </a:p>
          <a:p>
            <a:pPr marL="360363" marR="0" lvl="0" algn="just" defTabSz="914400" rtl="0" eaLnBrk="0" fontAlgn="base" latinLnBrk="0" hangingPunct="0">
              <a:lnSpc>
                <a:spcPct val="100000"/>
              </a:lnSpc>
              <a:spcBef>
                <a:spcPct val="0"/>
              </a:spcBef>
              <a:spcAft>
                <a:spcPct val="0"/>
              </a:spcAft>
              <a:buClrTx/>
              <a:buSzTx/>
              <a:buFontTx/>
              <a:buNone/>
              <a:tabLst/>
            </a:pPr>
            <a:endParaRPr kumimoji="0" lang="en-US" altLang="en-US" sz="900" b="0" i="1"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p>
            <a:pPr marL="360363" marR="0" lvl="0" algn="just"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chemeClr val="tx1"/>
                </a:solidFill>
                <a:effectLst/>
                <a:latin typeface="Verdana" pitchFamily="34" charset="0"/>
                <a:ea typeface="Times New Roman" pitchFamily="18" charset="0"/>
                <a:cs typeface="Arial" pitchFamily="34" charset="0"/>
              </a:rPr>
              <a:t>Successful students are those who are permitted to proceed to the Third year.</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 name="Footer Placeholder 1">
            <a:extLst>
              <a:ext uri="{FF2B5EF4-FFF2-40B4-BE49-F238E27FC236}">
                <a16:creationId xmlns:a16="http://schemas.microsoft.com/office/drawing/2014/main" id="{9F15DAC0-91C4-425B-B98A-4EC7051412C4}"/>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DDCA4013-B098-4F75-922C-5272C7D9EEDC}"/>
              </a:ext>
            </a:extLst>
          </p:cNvPr>
          <p:cNvSpPr>
            <a:spLocks noGrp="1"/>
          </p:cNvSpPr>
          <p:nvPr>
            <p:ph type="sldNum" sz="quarter" idx="12"/>
          </p:nvPr>
        </p:nvSpPr>
        <p:spPr/>
        <p:txBody>
          <a:bodyPr/>
          <a:lstStyle/>
          <a:p>
            <a:fld id="{422658B8-A02A-475D-9AE9-842168B0879B}" type="slidenum">
              <a:rPr lang="en-IN" smtClean="0"/>
              <a:t>30</a:t>
            </a:fld>
            <a:endParaRPr lang="en-IN"/>
          </a:p>
        </p:txBody>
      </p:sp>
    </p:spTree>
    <p:extLst>
      <p:ext uri="{BB962C8B-B14F-4D97-AF65-F5344CB8AC3E}">
        <p14:creationId xmlns:p14="http://schemas.microsoft.com/office/powerpoint/2010/main" val="1721799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8640"/>
            <a:ext cx="6102424" cy="646331"/>
          </a:xfrm>
          <a:prstGeom prst="rect">
            <a:avLst/>
          </a:prstGeom>
        </p:spPr>
        <p:txBody>
          <a:bodyPr wrap="square">
            <a:spAutoFit/>
          </a:bodyPr>
          <a:lstStyle/>
          <a:p>
            <a:r>
              <a:rPr lang="en-US" b="1" dirty="0"/>
              <a:t>4.5. Placement, Higher Studies and Entrepreneurship (40)</a:t>
            </a:r>
            <a:endParaRPr lang="en-IN" dirty="0"/>
          </a:p>
          <a:p>
            <a:pPr marL="449263"/>
            <a:r>
              <a:rPr lang="en-US" b="1" dirty="0"/>
              <a:t> </a:t>
            </a:r>
            <a:r>
              <a:rPr lang="en-US" sz="1200" dirty="0"/>
              <a:t>Assessment Points = 40 × average placement</a:t>
            </a:r>
            <a:endParaRPr lang="en-IN" sz="1200" dirty="0"/>
          </a:p>
        </p:txBody>
      </p:sp>
      <p:graphicFrame>
        <p:nvGraphicFramePr>
          <p:cNvPr id="3" name="Table 2"/>
          <p:cNvGraphicFramePr>
            <a:graphicFrameLocks noGrp="1"/>
          </p:cNvGraphicFramePr>
          <p:nvPr>
            <p:extLst>
              <p:ext uri="{D42A27DB-BD31-4B8C-83A1-F6EECF244321}">
                <p14:modId xmlns:p14="http://schemas.microsoft.com/office/powerpoint/2010/main" val="2605690754"/>
              </p:ext>
            </p:extLst>
          </p:nvPr>
        </p:nvGraphicFramePr>
        <p:xfrm>
          <a:off x="971600" y="980728"/>
          <a:ext cx="7488833" cy="2583180"/>
        </p:xfrm>
        <a:graphic>
          <a:graphicData uri="http://schemas.openxmlformats.org/drawingml/2006/table">
            <a:tbl>
              <a:tblPr firstRow="1" firstCol="1" bandRow="1">
                <a:tableStyleId>{5C22544A-7EE6-4342-B048-85BDC9FD1C3A}</a:tableStyleId>
              </a:tblPr>
              <a:tblGrid>
                <a:gridCol w="5075028">
                  <a:extLst>
                    <a:ext uri="{9D8B030D-6E8A-4147-A177-3AD203B41FA5}">
                      <a16:colId xmlns:a16="http://schemas.microsoft.com/office/drawing/2014/main" val="20000"/>
                    </a:ext>
                  </a:extLst>
                </a:gridCol>
                <a:gridCol w="795274">
                  <a:extLst>
                    <a:ext uri="{9D8B030D-6E8A-4147-A177-3AD203B41FA5}">
                      <a16:colId xmlns:a16="http://schemas.microsoft.com/office/drawing/2014/main" val="20001"/>
                    </a:ext>
                  </a:extLst>
                </a:gridCol>
                <a:gridCol w="830620">
                  <a:extLst>
                    <a:ext uri="{9D8B030D-6E8A-4147-A177-3AD203B41FA5}">
                      <a16:colId xmlns:a16="http://schemas.microsoft.com/office/drawing/2014/main" val="20002"/>
                    </a:ext>
                  </a:extLst>
                </a:gridCol>
                <a:gridCol w="787911">
                  <a:extLst>
                    <a:ext uri="{9D8B030D-6E8A-4147-A177-3AD203B41FA5}">
                      <a16:colId xmlns:a16="http://schemas.microsoft.com/office/drawing/2014/main" val="20003"/>
                    </a:ext>
                  </a:extLst>
                </a:gridCol>
              </a:tblGrid>
              <a:tr h="352649">
                <a:tc>
                  <a:txBody>
                    <a:bodyPr/>
                    <a:lstStyle/>
                    <a:p>
                      <a:pPr algn="ctr">
                        <a:lnSpc>
                          <a:spcPct val="150000"/>
                        </a:lnSpc>
                        <a:spcBef>
                          <a:spcPts val="600"/>
                        </a:spcBef>
                        <a:spcAft>
                          <a:spcPts val="0"/>
                        </a:spcAft>
                      </a:pPr>
                      <a:r>
                        <a:rPr lang="en-US" sz="1000" b="0" dirty="0">
                          <a:solidFill>
                            <a:schemeClr val="tx1"/>
                          </a:solidFill>
                          <a:effectLst/>
                        </a:rPr>
                        <a:t>Item</a:t>
                      </a:r>
                      <a:endParaRPr lang="en-IN" sz="1000" b="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b="0" dirty="0">
                          <a:solidFill>
                            <a:schemeClr val="tx1"/>
                          </a:solidFill>
                          <a:effectLst/>
                        </a:rPr>
                        <a:t>CAYm1</a:t>
                      </a:r>
                      <a:endParaRPr lang="en-IN" sz="1000" b="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b="0" dirty="0">
                          <a:solidFill>
                            <a:schemeClr val="tx1"/>
                          </a:solidFill>
                          <a:effectLst/>
                        </a:rPr>
                        <a:t>CAYm2 </a:t>
                      </a:r>
                      <a:endParaRPr lang="en-IN" sz="1000" b="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b="0" dirty="0">
                          <a:solidFill>
                            <a:schemeClr val="tx1"/>
                          </a:solidFill>
                          <a:effectLst/>
                        </a:rPr>
                        <a:t>CAYm3</a:t>
                      </a:r>
                      <a:endParaRPr lang="en-IN" sz="1000" b="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22010">
                <a:tc>
                  <a:txBody>
                    <a:bodyPr/>
                    <a:lstStyle/>
                    <a:p>
                      <a:pPr>
                        <a:lnSpc>
                          <a:spcPct val="115000"/>
                        </a:lnSpc>
                        <a:spcBef>
                          <a:spcPts val="600"/>
                        </a:spcBef>
                        <a:spcAft>
                          <a:spcPts val="0"/>
                        </a:spcAft>
                      </a:pPr>
                      <a:r>
                        <a:rPr lang="en-US" sz="1000">
                          <a:solidFill>
                            <a:schemeClr val="tx1"/>
                          </a:solidFill>
                          <a:effectLst/>
                        </a:rPr>
                        <a:t>Total No. of Final Year Students (N)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2010">
                <a:tc>
                  <a:txBody>
                    <a:bodyPr/>
                    <a:lstStyle/>
                    <a:p>
                      <a:pPr>
                        <a:lnSpc>
                          <a:spcPct val="115000"/>
                        </a:lnSpc>
                        <a:spcBef>
                          <a:spcPts val="600"/>
                        </a:spcBef>
                        <a:spcAft>
                          <a:spcPts val="0"/>
                        </a:spcAft>
                      </a:pPr>
                      <a:r>
                        <a:rPr lang="en-US" sz="1000">
                          <a:solidFill>
                            <a:schemeClr val="tx1"/>
                          </a:solidFill>
                          <a:effectLst/>
                        </a:rPr>
                        <a:t>No. of students placed in companies or Government Sector (x)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43817">
                <a:tc>
                  <a:txBody>
                    <a:bodyPr/>
                    <a:lstStyle/>
                    <a:p>
                      <a:pPr>
                        <a:lnSpc>
                          <a:spcPct val="115000"/>
                        </a:lnSpc>
                        <a:spcBef>
                          <a:spcPts val="600"/>
                        </a:spcBef>
                        <a:spcAft>
                          <a:spcPts val="0"/>
                        </a:spcAft>
                      </a:pPr>
                      <a:r>
                        <a:rPr lang="en-US" sz="1000">
                          <a:solidFill>
                            <a:schemeClr val="tx1"/>
                          </a:solidFill>
                          <a:effectLst/>
                        </a:rPr>
                        <a:t>No. of students admitted to higher studies with valid qualifying scores (GATE or equivalent State or National Level Tests, GRE, GMAT etc.) (y)</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22010">
                <a:tc>
                  <a:txBody>
                    <a:bodyPr/>
                    <a:lstStyle/>
                    <a:p>
                      <a:pPr algn="just">
                        <a:lnSpc>
                          <a:spcPct val="115000"/>
                        </a:lnSpc>
                        <a:spcBef>
                          <a:spcPts val="600"/>
                        </a:spcBef>
                        <a:spcAft>
                          <a:spcPts val="0"/>
                        </a:spcAft>
                      </a:pPr>
                      <a:r>
                        <a:rPr lang="en-US" sz="1000" dirty="0">
                          <a:solidFill>
                            <a:schemeClr val="tx1"/>
                          </a:solidFill>
                          <a:effectLst/>
                        </a:rPr>
                        <a:t>No. of students turned entrepreneur in engineering/technology (z)</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2010">
                <a:tc>
                  <a:txBody>
                    <a:bodyPr/>
                    <a:lstStyle/>
                    <a:p>
                      <a:pPr>
                        <a:lnSpc>
                          <a:spcPct val="115000"/>
                        </a:lnSpc>
                        <a:spcBef>
                          <a:spcPts val="600"/>
                        </a:spcBef>
                        <a:spcAft>
                          <a:spcPts val="0"/>
                        </a:spcAft>
                      </a:pPr>
                      <a:r>
                        <a:rPr lang="en-US" sz="1000">
                          <a:solidFill>
                            <a:schemeClr val="tx1"/>
                          </a:solidFill>
                          <a:effectLst/>
                        </a:rPr>
                        <a:t>x + y + z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22010">
                <a:tc>
                  <a:txBody>
                    <a:bodyPr/>
                    <a:lstStyle/>
                    <a:p>
                      <a:pPr>
                        <a:lnSpc>
                          <a:spcPct val="115000"/>
                        </a:lnSpc>
                        <a:spcBef>
                          <a:spcPts val="600"/>
                        </a:spcBef>
                        <a:spcAft>
                          <a:spcPts val="0"/>
                        </a:spcAft>
                      </a:pPr>
                      <a:r>
                        <a:rPr lang="en-US" sz="1000">
                          <a:solidFill>
                            <a:schemeClr val="tx1"/>
                          </a:solidFill>
                          <a:effectLst/>
                        </a:rPr>
                        <a:t>Placement Index : (x + y  + z )/N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P1</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P2</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P3</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20879">
                <a:tc>
                  <a:txBody>
                    <a:bodyPr/>
                    <a:lstStyle/>
                    <a:p>
                      <a:pPr>
                        <a:lnSpc>
                          <a:spcPct val="115000"/>
                        </a:lnSpc>
                        <a:spcAft>
                          <a:spcPts val="0"/>
                        </a:spcAft>
                      </a:pPr>
                      <a:r>
                        <a:rPr lang="en-US" sz="1000">
                          <a:solidFill>
                            <a:schemeClr val="tx1"/>
                          </a:solidFill>
                          <a:effectLst/>
                        </a:rPr>
                        <a:t>Average placement= (P1 + P2 + P3)/3</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7"/>
                  </a:ext>
                </a:extLst>
              </a:tr>
              <a:tr h="320879">
                <a:tc>
                  <a:txBody>
                    <a:bodyPr/>
                    <a:lstStyle/>
                    <a:p>
                      <a:pPr>
                        <a:lnSpc>
                          <a:spcPct val="115000"/>
                        </a:lnSpc>
                        <a:spcAft>
                          <a:spcPts val="0"/>
                        </a:spcAft>
                      </a:pPr>
                      <a:r>
                        <a:rPr lang="en-US" sz="1000" dirty="0">
                          <a:solidFill>
                            <a:schemeClr val="tx1"/>
                          </a:solidFill>
                          <a:effectLst/>
                        </a:rPr>
                        <a:t>Assessment Points = 40 × average placement</a:t>
                      </a:r>
                      <a:endParaRPr lang="en-IN" sz="1000" dirty="0">
                        <a:solidFill>
                          <a:schemeClr val="tx1"/>
                        </a:solidFill>
                        <a:effectLst/>
                        <a:latin typeface="Calibri"/>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nSpc>
                          <a:spcPct val="150000"/>
                        </a:lnSpc>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8"/>
                  </a:ext>
                </a:extLst>
              </a:tr>
            </a:tbl>
          </a:graphicData>
        </a:graphic>
      </p:graphicFrame>
      <p:sp>
        <p:nvSpPr>
          <p:cNvPr id="4" name="Rectangle 3"/>
          <p:cNvSpPr/>
          <p:nvPr/>
        </p:nvSpPr>
        <p:spPr>
          <a:xfrm>
            <a:off x="323528" y="3789040"/>
            <a:ext cx="8352928" cy="646331"/>
          </a:xfrm>
          <a:prstGeom prst="rect">
            <a:avLst/>
          </a:prstGeom>
        </p:spPr>
        <p:txBody>
          <a:bodyPr wrap="square">
            <a:spAutoFit/>
          </a:bodyPr>
          <a:lstStyle/>
          <a:p>
            <a:pPr marL="539750" indent="-539750"/>
            <a:r>
              <a:rPr lang="en-IN" b="1" dirty="0"/>
              <a:t>4.5a. Provide the placement data in the below mentioned format with the name of the program and the assessment year:</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2709814052"/>
              </p:ext>
            </p:extLst>
          </p:nvPr>
        </p:nvGraphicFramePr>
        <p:xfrm>
          <a:off x="971600" y="4636644"/>
          <a:ext cx="7560841" cy="1168620"/>
        </p:xfrm>
        <a:graphic>
          <a:graphicData uri="http://schemas.openxmlformats.org/drawingml/2006/table">
            <a:tbl>
              <a:tblPr firstRow="1" firstCol="1" bandRow="1">
                <a:tableStyleId>{5C22544A-7EE6-4342-B048-85BDC9FD1C3A}</a:tableStyleId>
              </a:tblPr>
              <a:tblGrid>
                <a:gridCol w="1337118">
                  <a:extLst>
                    <a:ext uri="{9D8B030D-6E8A-4147-A177-3AD203B41FA5}">
                      <a16:colId xmlns:a16="http://schemas.microsoft.com/office/drawing/2014/main" val="20000"/>
                    </a:ext>
                  </a:extLst>
                </a:gridCol>
                <a:gridCol w="1337118">
                  <a:extLst>
                    <a:ext uri="{9D8B030D-6E8A-4147-A177-3AD203B41FA5}">
                      <a16:colId xmlns:a16="http://schemas.microsoft.com/office/drawing/2014/main" val="20001"/>
                    </a:ext>
                  </a:extLst>
                </a:gridCol>
                <a:gridCol w="1334473">
                  <a:extLst>
                    <a:ext uri="{9D8B030D-6E8A-4147-A177-3AD203B41FA5}">
                      <a16:colId xmlns:a16="http://schemas.microsoft.com/office/drawing/2014/main" val="20002"/>
                    </a:ext>
                  </a:extLst>
                </a:gridCol>
                <a:gridCol w="1774303">
                  <a:extLst>
                    <a:ext uri="{9D8B030D-6E8A-4147-A177-3AD203B41FA5}">
                      <a16:colId xmlns:a16="http://schemas.microsoft.com/office/drawing/2014/main" val="20003"/>
                    </a:ext>
                  </a:extLst>
                </a:gridCol>
                <a:gridCol w="1777829">
                  <a:extLst>
                    <a:ext uri="{9D8B030D-6E8A-4147-A177-3AD203B41FA5}">
                      <a16:colId xmlns:a16="http://schemas.microsoft.com/office/drawing/2014/main" val="20004"/>
                    </a:ext>
                  </a:extLst>
                </a:gridCol>
              </a:tblGrid>
              <a:tr h="187395">
                <a:tc gridSpan="5">
                  <a:txBody>
                    <a:bodyPr/>
                    <a:lstStyle/>
                    <a:p>
                      <a:pPr marL="457200">
                        <a:spcAft>
                          <a:spcPts val="0"/>
                        </a:spcAft>
                      </a:pPr>
                      <a:r>
                        <a:rPr lang="en-US" sz="1200">
                          <a:solidFill>
                            <a:schemeClr val="tx1"/>
                          </a:solidFill>
                          <a:effectLst/>
                        </a:rPr>
                        <a:t>Programs Name and Assessment Year</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606435">
                <a:tc>
                  <a:txBody>
                    <a:bodyPr/>
                    <a:lstStyle/>
                    <a:p>
                      <a:pPr marL="6350" indent="0" algn="ctr">
                        <a:spcAft>
                          <a:spcPts val="0"/>
                        </a:spcAft>
                      </a:pPr>
                      <a:r>
                        <a:rPr lang="en-US" sz="1200" dirty="0">
                          <a:solidFill>
                            <a:schemeClr val="tx1"/>
                          </a:solidFill>
                          <a:effectLst/>
                        </a:rPr>
                        <a:t>S.no.</a:t>
                      </a:r>
                      <a:endParaRPr lang="en-IN" sz="12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 indent="0" algn="ctr">
                        <a:spcAft>
                          <a:spcPts val="0"/>
                        </a:spcAft>
                      </a:pPr>
                      <a:r>
                        <a:rPr lang="en-US" sz="1200" dirty="0">
                          <a:solidFill>
                            <a:schemeClr val="tx1"/>
                          </a:solidFill>
                          <a:effectLst/>
                        </a:rPr>
                        <a:t>Name of the student placed</a:t>
                      </a:r>
                      <a:endParaRPr lang="en-IN" sz="12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spcAft>
                          <a:spcPts val="0"/>
                        </a:spcAft>
                      </a:pPr>
                      <a:r>
                        <a:rPr lang="en-US" sz="1200" dirty="0">
                          <a:solidFill>
                            <a:schemeClr val="tx1"/>
                          </a:solidFill>
                          <a:effectLst/>
                        </a:rPr>
                        <a:t>Enrollment no.</a:t>
                      </a:r>
                      <a:endParaRPr lang="en-IN" sz="12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 indent="0" algn="ctr">
                        <a:spcAft>
                          <a:spcPts val="0"/>
                        </a:spcAft>
                      </a:pPr>
                      <a:r>
                        <a:rPr lang="en-US" sz="1200" dirty="0">
                          <a:solidFill>
                            <a:schemeClr val="tx1"/>
                          </a:solidFill>
                          <a:effectLst/>
                        </a:rPr>
                        <a:t>Name of the Employer</a:t>
                      </a:r>
                      <a:endParaRPr lang="en-IN" sz="12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spcAft>
                          <a:spcPts val="0"/>
                        </a:spcAft>
                      </a:pPr>
                      <a:r>
                        <a:rPr lang="en-US" sz="1200" dirty="0">
                          <a:solidFill>
                            <a:schemeClr val="tx1"/>
                          </a:solidFill>
                          <a:effectLst/>
                        </a:rPr>
                        <a:t>Appointment letter reference no. with date</a:t>
                      </a:r>
                      <a:endParaRPr lang="en-IN" sz="12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87395">
                <a:tc>
                  <a:txBody>
                    <a:bodyPr/>
                    <a:lstStyle/>
                    <a:p>
                      <a:pPr marL="457200">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87395">
                <a:tc>
                  <a:txBody>
                    <a:bodyPr/>
                    <a:lstStyle/>
                    <a:p>
                      <a:pPr marL="457200">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Footer Placeholder 5">
            <a:extLst>
              <a:ext uri="{FF2B5EF4-FFF2-40B4-BE49-F238E27FC236}">
                <a16:creationId xmlns:a16="http://schemas.microsoft.com/office/drawing/2014/main" id="{6076DC28-81CF-4303-B45D-36A18B1BD9C6}"/>
              </a:ext>
            </a:extLst>
          </p:cNvPr>
          <p:cNvSpPr>
            <a:spLocks noGrp="1"/>
          </p:cNvSpPr>
          <p:nvPr>
            <p:ph type="ftr" sz="quarter" idx="11"/>
          </p:nvPr>
        </p:nvSpPr>
        <p:spPr/>
        <p:txBody>
          <a:bodyPr/>
          <a:lstStyle/>
          <a:p>
            <a:r>
              <a:rPr lang="en-US"/>
              <a:t>NBA SAR Tier II INDORE 8th June 2018</a:t>
            </a:r>
            <a:endParaRPr lang="en-IN"/>
          </a:p>
        </p:txBody>
      </p:sp>
      <p:sp>
        <p:nvSpPr>
          <p:cNvPr id="7" name="Slide Number Placeholder 6">
            <a:extLst>
              <a:ext uri="{FF2B5EF4-FFF2-40B4-BE49-F238E27FC236}">
                <a16:creationId xmlns:a16="http://schemas.microsoft.com/office/drawing/2014/main" id="{2DD70656-6807-418E-92E8-C4A3E24B75D7}"/>
              </a:ext>
            </a:extLst>
          </p:cNvPr>
          <p:cNvSpPr>
            <a:spLocks noGrp="1"/>
          </p:cNvSpPr>
          <p:nvPr>
            <p:ph type="sldNum" sz="quarter" idx="12"/>
          </p:nvPr>
        </p:nvSpPr>
        <p:spPr/>
        <p:txBody>
          <a:bodyPr/>
          <a:lstStyle/>
          <a:p>
            <a:fld id="{422658B8-A02A-475D-9AE9-842168B0879B}" type="slidenum">
              <a:rPr lang="en-IN" smtClean="0"/>
              <a:t>31</a:t>
            </a:fld>
            <a:endParaRPr lang="en-IN"/>
          </a:p>
        </p:txBody>
      </p:sp>
    </p:spTree>
    <p:extLst>
      <p:ext uri="{BB962C8B-B14F-4D97-AF65-F5344CB8AC3E}">
        <p14:creationId xmlns:p14="http://schemas.microsoft.com/office/powerpoint/2010/main" val="2114206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89844"/>
            <a:ext cx="8496944" cy="3416320"/>
          </a:xfrm>
          <a:prstGeom prst="rect">
            <a:avLst/>
          </a:prstGeom>
        </p:spPr>
        <p:txBody>
          <a:bodyPr wrap="square">
            <a:spAutoFit/>
          </a:bodyPr>
          <a:lstStyle/>
          <a:p>
            <a:r>
              <a:rPr lang="en-IN" b="1" dirty="0"/>
              <a:t>4.6. Professional Activities (20) </a:t>
            </a:r>
            <a:endParaRPr lang="en-IN" dirty="0"/>
          </a:p>
          <a:p>
            <a:r>
              <a:rPr lang="en-US" b="1" dirty="0"/>
              <a:t> </a:t>
            </a:r>
            <a:endParaRPr lang="en-IN" dirty="0"/>
          </a:p>
          <a:p>
            <a:pPr marL="449263"/>
            <a:r>
              <a:rPr lang="en-US" b="1" dirty="0"/>
              <a:t>4.6.1. Professional societies/chapters and organizing engineering events (5)</a:t>
            </a:r>
            <a:endParaRPr lang="en-IN" dirty="0"/>
          </a:p>
          <a:p>
            <a:pPr marL="1079500"/>
            <a:r>
              <a:rPr lang="en-US" dirty="0"/>
              <a:t> (The Department shall provide relevant details) </a:t>
            </a:r>
            <a:endParaRPr lang="en-IN" dirty="0"/>
          </a:p>
          <a:p>
            <a:r>
              <a:rPr lang="en-US" dirty="0"/>
              <a:t> </a:t>
            </a:r>
            <a:endParaRPr lang="en-IN" dirty="0"/>
          </a:p>
          <a:p>
            <a:pPr marL="449263"/>
            <a:r>
              <a:rPr lang="en-US" b="1" dirty="0"/>
              <a:t>4.6.2. Publication of technical magazines, newsletters, etc. (5)</a:t>
            </a:r>
            <a:endParaRPr lang="en-IN" dirty="0"/>
          </a:p>
          <a:p>
            <a:pPr marL="1079500"/>
            <a:r>
              <a:rPr lang="en-US" dirty="0"/>
              <a:t>(The Department shall list the publications mentioned earlier along with the names of the editors, publishers, etc.) </a:t>
            </a:r>
          </a:p>
          <a:p>
            <a:pPr marL="1079500"/>
            <a:endParaRPr lang="en-IN" dirty="0"/>
          </a:p>
          <a:p>
            <a:pPr marL="449263"/>
            <a:r>
              <a:rPr lang="en-US" b="1" dirty="0"/>
              <a:t>4.6.3 Participation in inter-institute events by students of the program of study(10) </a:t>
            </a:r>
            <a:endParaRPr lang="en-IN" dirty="0"/>
          </a:p>
          <a:p>
            <a:pPr marL="989013"/>
            <a:r>
              <a:rPr lang="en-US" dirty="0"/>
              <a:t>(The Department shall provide a table indicating those publications, which received awards in the events/conferences organized by other institutes)</a:t>
            </a:r>
            <a:endParaRPr lang="en-IN" dirty="0"/>
          </a:p>
        </p:txBody>
      </p:sp>
      <p:sp>
        <p:nvSpPr>
          <p:cNvPr id="3" name="Footer Placeholder 2">
            <a:extLst>
              <a:ext uri="{FF2B5EF4-FFF2-40B4-BE49-F238E27FC236}">
                <a16:creationId xmlns:a16="http://schemas.microsoft.com/office/drawing/2014/main" id="{9E0F4027-A7F0-4274-9B9D-54C38EE58E1C}"/>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9798ABC4-EC76-4F39-9D74-F7ADCB52572A}"/>
              </a:ext>
            </a:extLst>
          </p:cNvPr>
          <p:cNvSpPr>
            <a:spLocks noGrp="1"/>
          </p:cNvSpPr>
          <p:nvPr>
            <p:ph type="sldNum" sz="quarter" idx="12"/>
          </p:nvPr>
        </p:nvSpPr>
        <p:spPr/>
        <p:txBody>
          <a:bodyPr/>
          <a:lstStyle/>
          <a:p>
            <a:fld id="{422658B8-A02A-475D-9AE9-842168B0879B}" type="slidenum">
              <a:rPr lang="en-IN" smtClean="0"/>
              <a:t>32</a:t>
            </a:fld>
            <a:endParaRPr lang="en-IN"/>
          </a:p>
        </p:txBody>
      </p:sp>
    </p:spTree>
    <p:extLst>
      <p:ext uri="{BB962C8B-B14F-4D97-AF65-F5344CB8AC3E}">
        <p14:creationId xmlns:p14="http://schemas.microsoft.com/office/powerpoint/2010/main" val="4202333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05336333"/>
              </p:ext>
            </p:extLst>
          </p:nvPr>
        </p:nvGraphicFramePr>
        <p:xfrm>
          <a:off x="611560" y="260648"/>
          <a:ext cx="8229600" cy="405575"/>
        </p:xfrm>
        <a:graphic>
          <a:graphicData uri="http://schemas.openxmlformats.org/drawingml/2006/table">
            <a:tbl>
              <a:tblPr firstRow="1" firstCol="1" bandRow="1">
                <a:tableStyleId>{5C22544A-7EE6-4342-B048-85BDC9FD1C3A}</a:tableStyleId>
              </a:tblPr>
              <a:tblGrid>
                <a:gridCol w="2190720">
                  <a:extLst>
                    <a:ext uri="{9D8B030D-6E8A-4147-A177-3AD203B41FA5}">
                      <a16:colId xmlns:a16="http://schemas.microsoft.com/office/drawing/2014/main" val="20000"/>
                    </a:ext>
                  </a:extLst>
                </a:gridCol>
                <a:gridCol w="4205325">
                  <a:extLst>
                    <a:ext uri="{9D8B030D-6E8A-4147-A177-3AD203B41FA5}">
                      <a16:colId xmlns:a16="http://schemas.microsoft.com/office/drawing/2014/main" val="20001"/>
                    </a:ext>
                  </a:extLst>
                </a:gridCol>
                <a:gridCol w="1833555">
                  <a:extLst>
                    <a:ext uri="{9D8B030D-6E8A-4147-A177-3AD203B41FA5}">
                      <a16:colId xmlns:a16="http://schemas.microsoft.com/office/drawing/2014/main" val="20002"/>
                    </a:ext>
                  </a:extLst>
                </a:gridCol>
              </a:tblGrid>
              <a:tr h="309880">
                <a:tc>
                  <a:txBody>
                    <a:bodyPr/>
                    <a:lstStyle/>
                    <a:p>
                      <a:pPr algn="ctr">
                        <a:lnSpc>
                          <a:spcPct val="150000"/>
                        </a:lnSpc>
                        <a:spcBef>
                          <a:spcPts val="600"/>
                        </a:spcBef>
                        <a:spcAft>
                          <a:spcPts val="0"/>
                        </a:spcAft>
                      </a:pPr>
                      <a:r>
                        <a:rPr lang="en-US" sz="1800" dirty="0">
                          <a:solidFill>
                            <a:schemeClr val="tx1"/>
                          </a:solidFill>
                          <a:effectLst/>
                        </a:rPr>
                        <a:t>CRITERION 5</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dirty="0">
                          <a:solidFill>
                            <a:schemeClr val="tx1"/>
                          </a:solidFill>
                          <a:effectLst/>
                        </a:rPr>
                        <a:t>Faculty Information and Contributions</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200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108920987"/>
              </p:ext>
            </p:extLst>
          </p:nvPr>
        </p:nvGraphicFramePr>
        <p:xfrm>
          <a:off x="611562" y="908720"/>
          <a:ext cx="8280914" cy="2124083"/>
        </p:xfrm>
        <a:graphic>
          <a:graphicData uri="http://schemas.openxmlformats.org/drawingml/2006/table">
            <a:tbl>
              <a:tblPr firstRow="1" firstCol="1" bandRow="1">
                <a:tableStyleId>{5C22544A-7EE6-4342-B048-85BDC9FD1C3A}</a:tableStyleId>
              </a:tblPr>
              <a:tblGrid>
                <a:gridCol w="523055">
                  <a:extLst>
                    <a:ext uri="{9D8B030D-6E8A-4147-A177-3AD203B41FA5}">
                      <a16:colId xmlns:a16="http://schemas.microsoft.com/office/drawing/2014/main" val="20000"/>
                    </a:ext>
                  </a:extLst>
                </a:gridCol>
                <a:gridCol w="523055">
                  <a:extLst>
                    <a:ext uri="{9D8B030D-6E8A-4147-A177-3AD203B41FA5}">
                      <a16:colId xmlns:a16="http://schemas.microsoft.com/office/drawing/2014/main" val="20001"/>
                    </a:ext>
                  </a:extLst>
                </a:gridCol>
                <a:gridCol w="486169">
                  <a:extLst>
                    <a:ext uri="{9D8B030D-6E8A-4147-A177-3AD203B41FA5}">
                      <a16:colId xmlns:a16="http://schemas.microsoft.com/office/drawing/2014/main" val="20002"/>
                    </a:ext>
                  </a:extLst>
                </a:gridCol>
                <a:gridCol w="454446">
                  <a:extLst>
                    <a:ext uri="{9D8B030D-6E8A-4147-A177-3AD203B41FA5}">
                      <a16:colId xmlns:a16="http://schemas.microsoft.com/office/drawing/2014/main" val="20003"/>
                    </a:ext>
                  </a:extLst>
                </a:gridCol>
                <a:gridCol w="523055">
                  <a:extLst>
                    <a:ext uri="{9D8B030D-6E8A-4147-A177-3AD203B41FA5}">
                      <a16:colId xmlns:a16="http://schemas.microsoft.com/office/drawing/2014/main" val="20004"/>
                    </a:ext>
                  </a:extLst>
                </a:gridCol>
                <a:gridCol w="534859">
                  <a:extLst>
                    <a:ext uri="{9D8B030D-6E8A-4147-A177-3AD203B41FA5}">
                      <a16:colId xmlns:a16="http://schemas.microsoft.com/office/drawing/2014/main" val="20005"/>
                    </a:ext>
                  </a:extLst>
                </a:gridCol>
                <a:gridCol w="520012">
                  <a:extLst>
                    <a:ext uri="{9D8B030D-6E8A-4147-A177-3AD203B41FA5}">
                      <a16:colId xmlns:a16="http://schemas.microsoft.com/office/drawing/2014/main" val="20006"/>
                    </a:ext>
                  </a:extLst>
                </a:gridCol>
                <a:gridCol w="409444">
                  <a:extLst>
                    <a:ext uri="{9D8B030D-6E8A-4147-A177-3AD203B41FA5}">
                      <a16:colId xmlns:a16="http://schemas.microsoft.com/office/drawing/2014/main" val="20007"/>
                    </a:ext>
                  </a:extLst>
                </a:gridCol>
                <a:gridCol w="523055">
                  <a:extLst>
                    <a:ext uri="{9D8B030D-6E8A-4147-A177-3AD203B41FA5}">
                      <a16:colId xmlns:a16="http://schemas.microsoft.com/office/drawing/2014/main" val="20008"/>
                    </a:ext>
                  </a:extLst>
                </a:gridCol>
                <a:gridCol w="522319">
                  <a:extLst>
                    <a:ext uri="{9D8B030D-6E8A-4147-A177-3AD203B41FA5}">
                      <a16:colId xmlns:a16="http://schemas.microsoft.com/office/drawing/2014/main" val="20009"/>
                    </a:ext>
                  </a:extLst>
                </a:gridCol>
                <a:gridCol w="113518">
                  <a:extLst>
                    <a:ext uri="{9D8B030D-6E8A-4147-A177-3AD203B41FA5}">
                      <a16:colId xmlns:a16="http://schemas.microsoft.com/office/drawing/2014/main" val="20010"/>
                    </a:ext>
                  </a:extLst>
                </a:gridCol>
                <a:gridCol w="627815">
                  <a:extLst>
                    <a:ext uri="{9D8B030D-6E8A-4147-A177-3AD203B41FA5}">
                      <a16:colId xmlns:a16="http://schemas.microsoft.com/office/drawing/2014/main" val="20011"/>
                    </a:ext>
                  </a:extLst>
                </a:gridCol>
                <a:gridCol w="627815">
                  <a:extLst>
                    <a:ext uri="{9D8B030D-6E8A-4147-A177-3AD203B41FA5}">
                      <a16:colId xmlns:a16="http://schemas.microsoft.com/office/drawing/2014/main" val="20012"/>
                    </a:ext>
                  </a:extLst>
                </a:gridCol>
                <a:gridCol w="522319">
                  <a:extLst>
                    <a:ext uri="{9D8B030D-6E8A-4147-A177-3AD203B41FA5}">
                      <a16:colId xmlns:a16="http://schemas.microsoft.com/office/drawing/2014/main" val="20013"/>
                    </a:ext>
                  </a:extLst>
                </a:gridCol>
                <a:gridCol w="734786">
                  <a:extLst>
                    <a:ext uri="{9D8B030D-6E8A-4147-A177-3AD203B41FA5}">
                      <a16:colId xmlns:a16="http://schemas.microsoft.com/office/drawing/2014/main" val="20014"/>
                    </a:ext>
                  </a:extLst>
                </a:gridCol>
                <a:gridCol w="635192">
                  <a:extLst>
                    <a:ext uri="{9D8B030D-6E8A-4147-A177-3AD203B41FA5}">
                      <a16:colId xmlns:a16="http://schemas.microsoft.com/office/drawing/2014/main" val="20015"/>
                    </a:ext>
                  </a:extLst>
                </a:gridCol>
              </a:tblGrid>
              <a:tr h="321654">
                <a:tc rowSpan="3">
                  <a:txBody>
                    <a:bodyPr/>
                    <a:lstStyle/>
                    <a:p>
                      <a:pPr marL="71755" marR="71755" algn="ctr">
                        <a:spcAft>
                          <a:spcPts val="0"/>
                        </a:spcAft>
                      </a:pPr>
                      <a:r>
                        <a:rPr lang="en-US" sz="1200" dirty="0">
                          <a:solidFill>
                            <a:schemeClr val="tx1"/>
                          </a:solidFill>
                          <a:effectLst/>
                        </a:rPr>
                        <a:t>Name of the Faculty Member</a:t>
                      </a:r>
                      <a:endParaRPr lang="en-IN" sz="1200" dirty="0">
                        <a:solidFill>
                          <a:schemeClr val="tx1"/>
                        </a:solidFill>
                        <a:effectLst/>
                        <a:latin typeface="Times New Roman"/>
                        <a:ea typeface="Times New Roman"/>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gridSpan="3">
                  <a:txBody>
                    <a:bodyPr/>
                    <a:lstStyle/>
                    <a:p>
                      <a:pPr algn="ctr">
                        <a:spcAft>
                          <a:spcPts val="0"/>
                        </a:spcAft>
                      </a:pPr>
                      <a:r>
                        <a:rPr lang="en-US" sz="1200">
                          <a:solidFill>
                            <a:schemeClr val="tx1"/>
                          </a:solidFill>
                          <a:effectLst/>
                        </a:rPr>
                        <a:t>Qualification </a:t>
                      </a:r>
                      <a:endParaRPr lang="en-IN" sz="12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lang="en-IN"/>
                    </a:p>
                  </a:txBody>
                  <a:tcPr/>
                </a:tc>
                <a:tc rowSpan="2" hMerge="1">
                  <a:txBody>
                    <a:bodyPr/>
                    <a:lstStyle/>
                    <a:p>
                      <a:endParaRPr lang="en-IN"/>
                    </a:p>
                  </a:txBody>
                  <a:tcPr/>
                </a:tc>
                <a:tc rowSpan="3">
                  <a:txBody>
                    <a:bodyPr/>
                    <a:lstStyle/>
                    <a:p>
                      <a:pPr marL="71755" marR="71755" algn="ctr">
                        <a:spcAft>
                          <a:spcPts val="0"/>
                        </a:spcAft>
                      </a:pPr>
                      <a:r>
                        <a:rPr lang="en-US" sz="1200" dirty="0">
                          <a:solidFill>
                            <a:schemeClr val="tx1"/>
                          </a:solidFill>
                          <a:effectLst/>
                        </a:rPr>
                        <a:t>Association with the Institution</a:t>
                      </a:r>
                      <a:endParaRPr lang="en-IN" sz="1200" dirty="0">
                        <a:solidFill>
                          <a:schemeClr val="tx1"/>
                        </a:solidFill>
                        <a:effectLst/>
                        <a:latin typeface="Times New Roman"/>
                        <a:ea typeface="Times New Roman"/>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en-US" sz="1200">
                          <a:solidFill>
                            <a:schemeClr val="tx1"/>
                          </a:solidFill>
                          <a:effectLst/>
                        </a:rPr>
                        <a:t>Designation</a:t>
                      </a:r>
                      <a:endParaRPr lang="en-IN" sz="1200">
                        <a:solidFill>
                          <a:schemeClr val="tx1"/>
                        </a:solidFill>
                        <a:effectLst/>
                      </a:endParaRPr>
                    </a:p>
                    <a:p>
                      <a:pPr marL="71755" marR="71755" algn="ct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sz="1200">
                          <a:solidFill>
                            <a:schemeClr val="tx1"/>
                          </a:solidFill>
                          <a:effectLst/>
                        </a:rPr>
                        <a:t>Date on which Designated as Professor/ Associate Professor</a:t>
                      </a:r>
                      <a:endParaRPr lang="en-IN" sz="1200">
                        <a:solidFill>
                          <a:schemeClr val="tx1"/>
                        </a:solidFill>
                        <a:effectLst/>
                        <a:latin typeface="Times New Roman"/>
                        <a:ea typeface="Times New Roman"/>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en-US" sz="1200">
                          <a:solidFill>
                            <a:schemeClr val="tx1"/>
                          </a:solidFill>
                          <a:effectLst/>
                        </a:rPr>
                        <a:t>Date of Joining the Institution</a:t>
                      </a:r>
                      <a:endParaRPr lang="en-IN" sz="1200">
                        <a:solidFill>
                          <a:schemeClr val="tx1"/>
                        </a:solidFill>
                        <a:effectLst/>
                        <a:latin typeface="Times New Roman"/>
                        <a:ea typeface="Times New Roman"/>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Bef>
                          <a:spcPts val="500"/>
                        </a:spcBef>
                        <a:spcAft>
                          <a:spcPts val="500"/>
                        </a:spcAft>
                      </a:pPr>
                      <a:r>
                        <a:rPr lang="en-US" sz="1200">
                          <a:solidFill>
                            <a:schemeClr val="tx1"/>
                          </a:solidFill>
                          <a:effectLst/>
                        </a:rPr>
                        <a:t>Department</a:t>
                      </a:r>
                      <a:endParaRPr lang="en-IN" sz="1200">
                        <a:solidFill>
                          <a:schemeClr val="tx1"/>
                        </a:solidFill>
                        <a:effectLst/>
                        <a:latin typeface="Times New Roman"/>
                        <a:ea typeface="Times New Roman"/>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gridSpan="2">
                  <a:txBody>
                    <a:bodyPr/>
                    <a:lstStyle/>
                    <a:p>
                      <a:pPr marL="71755" marR="71755" algn="ctr">
                        <a:spcAft>
                          <a:spcPts val="0"/>
                        </a:spcAft>
                      </a:pPr>
                      <a:r>
                        <a:rPr lang="en-US" sz="1200">
                          <a:solidFill>
                            <a:schemeClr val="tx1"/>
                          </a:solidFill>
                          <a:effectLst/>
                        </a:rPr>
                        <a:t>Specialization</a:t>
                      </a:r>
                      <a:endParaRPr lang="en-IN" sz="1200">
                        <a:solidFill>
                          <a:schemeClr val="tx1"/>
                        </a:solidFill>
                        <a:effectLst/>
                        <a:latin typeface="Times New Roman"/>
                        <a:ea typeface="Times New Roman"/>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hMerge="1">
                  <a:txBody>
                    <a:bodyPr/>
                    <a:lstStyle/>
                    <a:p>
                      <a:endParaRPr lang="en-IN"/>
                    </a:p>
                  </a:txBody>
                  <a:tcPr/>
                </a:tc>
                <a:tc gridSpan="3">
                  <a:txBody>
                    <a:bodyPr/>
                    <a:lstStyle/>
                    <a:p>
                      <a:pPr algn="ctr">
                        <a:spcAft>
                          <a:spcPts val="0"/>
                        </a:spcAft>
                      </a:pPr>
                      <a:r>
                        <a:rPr lang="en-US" sz="1200">
                          <a:solidFill>
                            <a:schemeClr val="tx1"/>
                          </a:solidFill>
                          <a:effectLst/>
                        </a:rPr>
                        <a:t>Academic Research</a:t>
                      </a:r>
                      <a:endParaRPr lang="en-IN" sz="12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rowSpan="3">
                  <a:txBody>
                    <a:bodyPr/>
                    <a:lstStyle/>
                    <a:p>
                      <a:pPr algn="ctr">
                        <a:spcAft>
                          <a:spcPts val="0"/>
                        </a:spcAft>
                      </a:pPr>
                      <a:r>
                        <a:rPr lang="en-US" sz="1200">
                          <a:solidFill>
                            <a:schemeClr val="tx1"/>
                          </a:solidFill>
                          <a:effectLst/>
                        </a:rPr>
                        <a:t>Currently Associated (Y/N)</a:t>
                      </a:r>
                      <a:endParaRPr lang="en-IN" sz="1200">
                        <a:solidFill>
                          <a:schemeClr val="tx1"/>
                        </a:solidFill>
                        <a:effectLst/>
                      </a:endParaRPr>
                    </a:p>
                    <a:p>
                      <a:pPr algn="ctr">
                        <a:spcAft>
                          <a:spcPts val="0"/>
                        </a:spcAft>
                      </a:pPr>
                      <a:r>
                        <a:rPr lang="en-US" sz="1200">
                          <a:solidFill>
                            <a:schemeClr val="tx1"/>
                          </a:solidFill>
                          <a:effectLst/>
                        </a:rPr>
                        <a:t>Date of Leaving</a:t>
                      </a:r>
                      <a:endParaRPr lang="en-IN" sz="1200">
                        <a:solidFill>
                          <a:schemeClr val="tx1"/>
                        </a:solidFill>
                        <a:effectLst/>
                      </a:endParaRPr>
                    </a:p>
                    <a:p>
                      <a:pPr marL="71755" marR="71755" algn="ctr">
                        <a:spcAft>
                          <a:spcPts val="0"/>
                        </a:spcAft>
                      </a:pPr>
                      <a:r>
                        <a:rPr lang="en-US" sz="1200">
                          <a:solidFill>
                            <a:schemeClr val="tx1"/>
                          </a:solidFill>
                          <a:effectLst/>
                        </a:rPr>
                        <a:t>(In case Currently Associated is (“No”)</a:t>
                      </a:r>
                      <a:endParaRPr lang="en-IN" sz="1200">
                        <a:solidFill>
                          <a:schemeClr val="tx1"/>
                        </a:solidFill>
                        <a:effectLst/>
                        <a:latin typeface="Times New Roman"/>
                        <a:ea typeface="Times New Roman"/>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1755" marR="71755" algn="ctr">
                        <a:spcAft>
                          <a:spcPts val="0"/>
                        </a:spcAft>
                      </a:pPr>
                      <a:r>
                        <a:rPr lang="en-US" sz="1200">
                          <a:solidFill>
                            <a:schemeClr val="tx1"/>
                          </a:solidFill>
                          <a:effectLst/>
                        </a:rPr>
                        <a:t>Nature of Association</a:t>
                      </a:r>
                      <a:endParaRPr lang="en-IN" sz="1200">
                        <a:solidFill>
                          <a:schemeClr val="tx1"/>
                        </a:solidFill>
                        <a:effectLst/>
                      </a:endParaRPr>
                    </a:p>
                    <a:p>
                      <a:pPr marL="71755" marR="71755" algn="ctr">
                        <a:spcAft>
                          <a:spcPts val="0"/>
                        </a:spcAft>
                      </a:pPr>
                      <a:r>
                        <a:rPr lang="en-US" sz="1200">
                          <a:solidFill>
                            <a:schemeClr val="tx1"/>
                          </a:solidFill>
                          <a:effectLst/>
                        </a:rPr>
                        <a:t>(Regular/Contract)</a:t>
                      </a:r>
                      <a:endParaRPr lang="en-IN" sz="1200">
                        <a:solidFill>
                          <a:schemeClr val="tx1"/>
                        </a:solidFill>
                        <a:effectLst/>
                        <a:latin typeface="Times New Roman"/>
                        <a:ea typeface="Times New Roman"/>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228">
                <a:tc vMerge="1">
                  <a:txBody>
                    <a:bodyPr/>
                    <a:lstStyle/>
                    <a:p>
                      <a:endParaRPr lang="en-IN"/>
                    </a:p>
                  </a:txBody>
                  <a:tcPr/>
                </a:tc>
                <a:tc gridSpan="3" vMerge="1">
                  <a:txBody>
                    <a:bodyPr/>
                    <a:lstStyle/>
                    <a:p>
                      <a:endParaRPr lang="en-IN"/>
                    </a:p>
                  </a:txBody>
                  <a:tcPr/>
                </a:tc>
                <a:tc hMerge="1" vMerge="1">
                  <a:txBody>
                    <a:bodyPr/>
                    <a:lstStyle/>
                    <a:p>
                      <a:endParaRPr lang="en-IN"/>
                    </a:p>
                  </a:txBody>
                  <a:tcPr/>
                </a:tc>
                <a:tc hMerge="1"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rowSpan="2">
                  <a:txBody>
                    <a:bodyPr/>
                    <a:lstStyle/>
                    <a:p>
                      <a:pPr marL="71755" marR="71755" algn="ctr">
                        <a:spcAft>
                          <a:spcPts val="0"/>
                        </a:spcAft>
                      </a:pPr>
                      <a:r>
                        <a:rPr lang="en-US" sz="1200">
                          <a:solidFill>
                            <a:schemeClr val="tx1"/>
                          </a:solidFill>
                          <a:effectLst/>
                        </a:rPr>
                        <a:t>Research Paper Publications</a:t>
                      </a:r>
                      <a:endParaRPr lang="en-IN" sz="1200">
                        <a:solidFill>
                          <a:schemeClr val="tx1"/>
                        </a:solidFill>
                        <a:effectLst/>
                        <a:latin typeface="Times New Roman"/>
                        <a:ea typeface="Times New Roman"/>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71755" marR="71755" algn="ctr">
                        <a:spcAft>
                          <a:spcPts val="0"/>
                        </a:spcAft>
                      </a:pPr>
                      <a:r>
                        <a:rPr lang="en-US" sz="1200">
                          <a:solidFill>
                            <a:schemeClr val="tx1"/>
                          </a:solidFill>
                          <a:effectLst/>
                        </a:rPr>
                        <a:t>Ph.D. Guidance</a:t>
                      </a:r>
                      <a:endParaRPr lang="en-IN" sz="1200">
                        <a:solidFill>
                          <a:schemeClr val="tx1"/>
                        </a:solidFill>
                        <a:effectLst/>
                        <a:latin typeface="Times New Roman"/>
                        <a:ea typeface="Times New Roman"/>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71755" marR="71755" algn="ctr">
                        <a:spcAft>
                          <a:spcPts val="0"/>
                        </a:spcAft>
                      </a:pPr>
                      <a:r>
                        <a:rPr lang="en-US" sz="1200">
                          <a:solidFill>
                            <a:schemeClr val="tx1"/>
                          </a:solidFill>
                          <a:effectLst/>
                        </a:rPr>
                        <a:t>Faculty Receiving Ph.D. during the Assessment Years</a:t>
                      </a:r>
                      <a:endParaRPr lang="en-IN" sz="1200">
                        <a:solidFill>
                          <a:schemeClr val="tx1"/>
                        </a:solidFill>
                        <a:effectLst/>
                        <a:latin typeface="Times New Roman"/>
                        <a:ea typeface="Times New Roman"/>
                      </a:endParaRPr>
                    </a:p>
                  </a:txBody>
                  <a:tcPr marL="68580" marR="6858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IN"/>
                    </a:p>
                  </a:txBody>
                  <a:tcPr/>
                </a:tc>
                <a:tc vMerge="1">
                  <a:txBody>
                    <a:bodyPr/>
                    <a:lstStyle/>
                    <a:p>
                      <a:endParaRPr lang="en-IN"/>
                    </a:p>
                  </a:txBody>
                  <a:tcPr/>
                </a:tc>
                <a:extLst>
                  <a:ext uri="{0D108BD9-81ED-4DB2-BD59-A6C34878D82A}">
                    <a16:rowId xmlns:a16="http://schemas.microsoft.com/office/drawing/2014/main" val="10001"/>
                  </a:ext>
                </a:extLst>
              </a:tr>
              <a:tr h="1592321">
                <a:tc vMerge="1">
                  <a:txBody>
                    <a:bodyPr/>
                    <a:lstStyle/>
                    <a:p>
                      <a:endParaRPr lang="en-IN"/>
                    </a:p>
                  </a:txBody>
                  <a:tcPr/>
                </a:tc>
                <a:tc>
                  <a:txBody>
                    <a:bodyPr/>
                    <a:lstStyle/>
                    <a:p>
                      <a:pPr marL="71755" algn="ctr">
                        <a:spcAft>
                          <a:spcPts val="0"/>
                        </a:spcAft>
                      </a:pPr>
                      <a:r>
                        <a:rPr lang="en-US" sz="1200">
                          <a:solidFill>
                            <a:schemeClr val="tx1"/>
                          </a:solidFill>
                          <a:effectLst/>
                        </a:rPr>
                        <a:t>Degree (highest degree)</a:t>
                      </a:r>
                      <a:endParaRPr lang="en-IN" sz="1200">
                        <a:solidFill>
                          <a:schemeClr val="tx1"/>
                        </a:solidFill>
                        <a:effectLst/>
                        <a:latin typeface="Times New Roman"/>
                        <a:ea typeface="Times New Roman"/>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755" marR="71755" algn="ctr">
                        <a:spcAft>
                          <a:spcPts val="0"/>
                        </a:spcAft>
                      </a:pPr>
                      <a:r>
                        <a:rPr lang="en-US" sz="1200">
                          <a:solidFill>
                            <a:schemeClr val="tx1"/>
                          </a:solidFill>
                          <a:effectLst/>
                        </a:rPr>
                        <a:t>University</a:t>
                      </a:r>
                      <a:endParaRPr lang="en-IN" sz="1200">
                        <a:solidFill>
                          <a:schemeClr val="tx1"/>
                        </a:solidFill>
                        <a:effectLst/>
                        <a:latin typeface="Times New Roman"/>
                        <a:ea typeface="Times New Roman"/>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755" marR="71755" algn="ctr">
                        <a:spcAft>
                          <a:spcPts val="0"/>
                        </a:spcAft>
                      </a:pPr>
                      <a:r>
                        <a:rPr lang="en-US" sz="1200">
                          <a:solidFill>
                            <a:schemeClr val="tx1"/>
                          </a:solidFill>
                          <a:effectLst/>
                        </a:rPr>
                        <a:t>Year of attaining higher qualification</a:t>
                      </a:r>
                      <a:endParaRPr lang="en-IN" sz="1200">
                        <a:solidFill>
                          <a:schemeClr val="tx1"/>
                        </a:solidFill>
                        <a:effectLst/>
                        <a:latin typeface="Times New Roman"/>
                        <a:ea typeface="Times New Roman"/>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extLst>
                  <a:ext uri="{0D108BD9-81ED-4DB2-BD59-A6C34878D82A}">
                    <a16:rowId xmlns:a16="http://schemas.microsoft.com/office/drawing/2014/main" val="10002"/>
                  </a:ext>
                </a:extLst>
              </a:tr>
              <a:tr h="147029">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Rectangle 3"/>
          <p:cNvSpPr/>
          <p:nvPr/>
        </p:nvSpPr>
        <p:spPr>
          <a:xfrm>
            <a:off x="626274" y="2996952"/>
            <a:ext cx="8280920" cy="538609"/>
          </a:xfrm>
          <a:prstGeom prst="rect">
            <a:avLst/>
          </a:prstGeom>
        </p:spPr>
        <p:txBody>
          <a:bodyPr wrap="square">
            <a:spAutoFit/>
          </a:bodyPr>
          <a:lstStyle/>
          <a:p>
            <a:pPr marL="630238" indent="-630238"/>
            <a:r>
              <a:rPr lang="en-US" b="1" i="1" dirty="0"/>
              <a:t>Note: </a:t>
            </a:r>
            <a:r>
              <a:rPr lang="en-US" sz="1100" i="1" dirty="0"/>
              <a:t>Please provide details for the faculty of the department, cumulative information for all the shifts for all academic years starting from current year in above format in Annexure - II.</a:t>
            </a:r>
            <a:endParaRPr lang="en-IN" sz="1100" dirty="0"/>
          </a:p>
        </p:txBody>
      </p:sp>
      <p:sp>
        <p:nvSpPr>
          <p:cNvPr id="5" name="Rectangle 4"/>
          <p:cNvSpPr/>
          <p:nvPr/>
        </p:nvSpPr>
        <p:spPr>
          <a:xfrm>
            <a:off x="611560" y="3501008"/>
            <a:ext cx="8280920" cy="3231654"/>
          </a:xfrm>
          <a:prstGeom prst="rect">
            <a:avLst/>
          </a:prstGeom>
        </p:spPr>
        <p:txBody>
          <a:bodyPr wrap="square">
            <a:spAutoFit/>
          </a:bodyPr>
          <a:lstStyle/>
          <a:p>
            <a:r>
              <a:rPr lang="en-US" b="1" dirty="0"/>
              <a:t>5.1. Student-Faculty Ratio (SFR) (20)</a:t>
            </a:r>
            <a:endParaRPr lang="en-IN" dirty="0"/>
          </a:p>
          <a:p>
            <a:r>
              <a:rPr lang="en-IN" dirty="0"/>
              <a:t> </a:t>
            </a:r>
            <a:r>
              <a:rPr lang="en-US" sz="1200" i="1" dirty="0"/>
              <a:t>(To be calculated at Department Level)</a:t>
            </a:r>
            <a:endParaRPr lang="en-IN" sz="1200" dirty="0"/>
          </a:p>
          <a:p>
            <a:r>
              <a:rPr lang="en-US" sz="1200" dirty="0"/>
              <a:t>No. of UG Programs in the Department (n): __________</a:t>
            </a:r>
            <a:endParaRPr lang="en-IN" sz="1200" dirty="0"/>
          </a:p>
          <a:p>
            <a:r>
              <a:rPr lang="en-US" sz="1200" dirty="0"/>
              <a:t>No. of PG Programs in the Department (m): __________</a:t>
            </a:r>
            <a:endParaRPr lang="en-IN" sz="1200" dirty="0"/>
          </a:p>
          <a:p>
            <a:r>
              <a:rPr lang="en-US" sz="1200" dirty="0"/>
              <a:t>No. of Students in UG 2</a:t>
            </a:r>
            <a:r>
              <a:rPr lang="en-US" sz="1200" baseline="30000" dirty="0"/>
              <a:t>nd</a:t>
            </a:r>
            <a:r>
              <a:rPr lang="en-US" sz="1200" dirty="0"/>
              <a:t> Year=</a:t>
            </a:r>
            <a:r>
              <a:rPr lang="en-US" sz="1200" b="1" dirty="0"/>
              <a:t> u1</a:t>
            </a:r>
            <a:endParaRPr lang="en-IN" sz="1200" dirty="0"/>
          </a:p>
          <a:p>
            <a:r>
              <a:rPr lang="en-US" sz="1200" dirty="0"/>
              <a:t>No. of Students in UG 3</a:t>
            </a:r>
            <a:r>
              <a:rPr lang="en-US" sz="1200" baseline="30000" dirty="0"/>
              <a:t>rd</a:t>
            </a:r>
            <a:r>
              <a:rPr lang="en-US" sz="1200" dirty="0"/>
              <a:t> Year=</a:t>
            </a:r>
            <a:r>
              <a:rPr lang="en-US" sz="1200" b="1" dirty="0"/>
              <a:t> u2</a:t>
            </a:r>
            <a:endParaRPr lang="en-IN" sz="1200" dirty="0"/>
          </a:p>
          <a:p>
            <a:r>
              <a:rPr lang="en-US" sz="1200" dirty="0"/>
              <a:t>No. of Students in UG 4</a:t>
            </a:r>
            <a:r>
              <a:rPr lang="en-US" sz="1200" baseline="30000" dirty="0"/>
              <a:t>th</a:t>
            </a:r>
            <a:r>
              <a:rPr lang="en-US" sz="1200" dirty="0"/>
              <a:t> Year=</a:t>
            </a:r>
            <a:r>
              <a:rPr lang="en-US" sz="1200" b="1" dirty="0"/>
              <a:t> u3</a:t>
            </a:r>
            <a:r>
              <a:rPr lang="en-US" sz="1200" dirty="0"/>
              <a:t> </a:t>
            </a:r>
            <a:endParaRPr lang="en-IN" sz="1200" dirty="0"/>
          </a:p>
          <a:p>
            <a:r>
              <a:rPr lang="en-US" sz="1200" dirty="0"/>
              <a:t>No. of Students in PG 1</a:t>
            </a:r>
            <a:r>
              <a:rPr lang="en-US" sz="1200" baseline="30000" dirty="0"/>
              <a:t>st</a:t>
            </a:r>
            <a:r>
              <a:rPr lang="en-US" sz="1200" dirty="0"/>
              <a:t> Year=</a:t>
            </a:r>
            <a:r>
              <a:rPr lang="en-US" sz="1200" b="1" dirty="0"/>
              <a:t> p1</a:t>
            </a:r>
            <a:r>
              <a:rPr lang="en-US" sz="1200" dirty="0"/>
              <a:t> </a:t>
            </a:r>
            <a:endParaRPr lang="en-IN" sz="1200" dirty="0"/>
          </a:p>
          <a:p>
            <a:r>
              <a:rPr lang="en-US" sz="1200" dirty="0"/>
              <a:t>No. of Students in PG 2</a:t>
            </a:r>
            <a:r>
              <a:rPr lang="en-US" sz="1200" baseline="30000" dirty="0"/>
              <a:t>nd</a:t>
            </a:r>
            <a:r>
              <a:rPr lang="en-US" sz="1200" dirty="0"/>
              <a:t> Year=</a:t>
            </a:r>
            <a:r>
              <a:rPr lang="en-US" sz="1200" b="1" dirty="0"/>
              <a:t> p2</a:t>
            </a:r>
          </a:p>
          <a:p>
            <a:r>
              <a:rPr lang="en-US" b="1" dirty="0"/>
              <a:t> No. of Students = Sanctioned Intake + Actual admitted lateral entry students</a:t>
            </a:r>
            <a:endParaRPr lang="en-IN" dirty="0"/>
          </a:p>
          <a:p>
            <a:r>
              <a:rPr lang="en-US" sz="1200" b="1" dirty="0"/>
              <a:t> </a:t>
            </a:r>
            <a:r>
              <a:rPr lang="en-US" sz="1200" i="1" dirty="0"/>
              <a:t>(The above data to be provided considering all the UG and PG programs of the department)</a:t>
            </a:r>
            <a:endParaRPr lang="en-IN" sz="1200" dirty="0"/>
          </a:p>
          <a:p>
            <a:r>
              <a:rPr lang="en-US" b="1" dirty="0"/>
              <a:t> </a:t>
            </a:r>
            <a:r>
              <a:rPr lang="en-US" b="1" i="1" dirty="0"/>
              <a:t>S=</a:t>
            </a:r>
            <a:r>
              <a:rPr lang="en-US" i="1" dirty="0"/>
              <a:t>Number of Students in the Department = UG1+UG2+UG3+PG1+PG2 </a:t>
            </a:r>
            <a:endParaRPr lang="en-IN" dirty="0"/>
          </a:p>
          <a:p>
            <a:r>
              <a:rPr lang="en-US" i="1" dirty="0"/>
              <a:t> </a:t>
            </a:r>
            <a:r>
              <a:rPr lang="en-US" b="1" i="1" dirty="0"/>
              <a:t>F =</a:t>
            </a:r>
            <a:r>
              <a:rPr lang="en-US" i="1" dirty="0"/>
              <a:t> Total Number of Faculty Members in the Department (excluding first year faculty)</a:t>
            </a:r>
            <a:endParaRPr lang="en-IN" dirty="0"/>
          </a:p>
          <a:p>
            <a:r>
              <a:rPr lang="en-US" i="1" dirty="0"/>
              <a:t> </a:t>
            </a:r>
            <a:r>
              <a:rPr lang="en-US" b="1" dirty="0"/>
              <a:t>Student Faculty Ratio (SFR) = S / F</a:t>
            </a:r>
            <a:endParaRPr lang="en-IN" dirty="0"/>
          </a:p>
        </p:txBody>
      </p:sp>
      <p:sp>
        <p:nvSpPr>
          <p:cNvPr id="6" name="Footer Placeholder 5">
            <a:extLst>
              <a:ext uri="{FF2B5EF4-FFF2-40B4-BE49-F238E27FC236}">
                <a16:creationId xmlns:a16="http://schemas.microsoft.com/office/drawing/2014/main" id="{6C6997C7-9EF0-472B-BC67-8DA6520058C3}"/>
              </a:ext>
            </a:extLst>
          </p:cNvPr>
          <p:cNvSpPr>
            <a:spLocks noGrp="1"/>
          </p:cNvSpPr>
          <p:nvPr>
            <p:ph type="ftr" sz="quarter" idx="11"/>
          </p:nvPr>
        </p:nvSpPr>
        <p:spPr/>
        <p:txBody>
          <a:bodyPr/>
          <a:lstStyle/>
          <a:p>
            <a:r>
              <a:rPr lang="en-US"/>
              <a:t>NBA SAR Tier II INDORE 8th June 2018</a:t>
            </a:r>
            <a:endParaRPr lang="en-IN"/>
          </a:p>
        </p:txBody>
      </p:sp>
      <p:sp>
        <p:nvSpPr>
          <p:cNvPr id="7" name="Slide Number Placeholder 6">
            <a:extLst>
              <a:ext uri="{FF2B5EF4-FFF2-40B4-BE49-F238E27FC236}">
                <a16:creationId xmlns:a16="http://schemas.microsoft.com/office/drawing/2014/main" id="{14F3A23D-170D-42CB-A7EC-C08CB84DCB8D}"/>
              </a:ext>
            </a:extLst>
          </p:cNvPr>
          <p:cNvSpPr>
            <a:spLocks noGrp="1"/>
          </p:cNvSpPr>
          <p:nvPr>
            <p:ph type="sldNum" sz="quarter" idx="12"/>
          </p:nvPr>
        </p:nvSpPr>
        <p:spPr/>
        <p:txBody>
          <a:bodyPr/>
          <a:lstStyle/>
          <a:p>
            <a:fld id="{422658B8-A02A-475D-9AE9-842168B0879B}" type="slidenum">
              <a:rPr lang="en-IN" smtClean="0"/>
              <a:t>33</a:t>
            </a:fld>
            <a:endParaRPr lang="en-IN"/>
          </a:p>
        </p:txBody>
      </p:sp>
    </p:spTree>
    <p:extLst>
      <p:ext uri="{BB962C8B-B14F-4D97-AF65-F5344CB8AC3E}">
        <p14:creationId xmlns:p14="http://schemas.microsoft.com/office/powerpoint/2010/main" val="2220157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96921713"/>
              </p:ext>
            </p:extLst>
          </p:nvPr>
        </p:nvGraphicFramePr>
        <p:xfrm>
          <a:off x="395536" y="260648"/>
          <a:ext cx="8208911" cy="4130681"/>
        </p:xfrm>
        <a:graphic>
          <a:graphicData uri="http://schemas.openxmlformats.org/drawingml/2006/table">
            <a:tbl>
              <a:tblPr firstRow="1" firstCol="1" bandRow="1">
                <a:tableStyleId>{5C22544A-7EE6-4342-B048-85BDC9FD1C3A}</a:tableStyleId>
              </a:tblPr>
              <a:tblGrid>
                <a:gridCol w="2525949">
                  <a:extLst>
                    <a:ext uri="{9D8B030D-6E8A-4147-A177-3AD203B41FA5}">
                      <a16:colId xmlns:a16="http://schemas.microsoft.com/office/drawing/2014/main" val="20000"/>
                    </a:ext>
                  </a:extLst>
                </a:gridCol>
                <a:gridCol w="1912674">
                  <a:extLst>
                    <a:ext uri="{9D8B030D-6E8A-4147-A177-3AD203B41FA5}">
                      <a16:colId xmlns:a16="http://schemas.microsoft.com/office/drawing/2014/main" val="20001"/>
                    </a:ext>
                  </a:extLst>
                </a:gridCol>
                <a:gridCol w="2084628">
                  <a:extLst>
                    <a:ext uri="{9D8B030D-6E8A-4147-A177-3AD203B41FA5}">
                      <a16:colId xmlns:a16="http://schemas.microsoft.com/office/drawing/2014/main" val="20002"/>
                    </a:ext>
                  </a:extLst>
                </a:gridCol>
                <a:gridCol w="1685660">
                  <a:extLst>
                    <a:ext uri="{9D8B030D-6E8A-4147-A177-3AD203B41FA5}">
                      <a16:colId xmlns:a16="http://schemas.microsoft.com/office/drawing/2014/main" val="20003"/>
                    </a:ext>
                  </a:extLst>
                </a:gridCol>
              </a:tblGrid>
              <a:tr h="172819">
                <a:tc>
                  <a:txBody>
                    <a:bodyPr/>
                    <a:lstStyle/>
                    <a:p>
                      <a:pPr marL="31115" algn="l">
                        <a:spcAft>
                          <a:spcPts val="0"/>
                        </a:spcAft>
                      </a:pPr>
                      <a:r>
                        <a:rPr lang="en-US" sz="1000">
                          <a:solidFill>
                            <a:schemeClr val="tx1"/>
                          </a:solidFill>
                          <a:effectLst/>
                        </a:rPr>
                        <a:t>Year</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CAY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CAYm1</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CAYm2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75399">
                <a:tc>
                  <a:txBody>
                    <a:bodyPr/>
                    <a:lstStyle/>
                    <a:p>
                      <a:pPr marL="31115" algn="l">
                        <a:spcAft>
                          <a:spcPts val="0"/>
                        </a:spcAft>
                      </a:pPr>
                      <a:r>
                        <a:rPr lang="en-US" sz="1000">
                          <a:solidFill>
                            <a:schemeClr val="tx1"/>
                          </a:solidFill>
                          <a:effectLst/>
                        </a:rPr>
                        <a:t>u1.1</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8950">
                <a:tc>
                  <a:txBody>
                    <a:bodyPr/>
                    <a:lstStyle/>
                    <a:p>
                      <a:pPr marL="31115" algn="l">
                        <a:spcAft>
                          <a:spcPts val="0"/>
                        </a:spcAft>
                      </a:pPr>
                      <a:r>
                        <a:rPr lang="en-US" sz="1000">
                          <a:solidFill>
                            <a:schemeClr val="tx1"/>
                          </a:solidFill>
                          <a:effectLst/>
                        </a:rPr>
                        <a:t>u1.2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81202">
                <a:tc>
                  <a:txBody>
                    <a:bodyPr/>
                    <a:lstStyle/>
                    <a:p>
                      <a:pPr marL="31115" algn="l">
                        <a:spcAft>
                          <a:spcPts val="0"/>
                        </a:spcAft>
                      </a:pPr>
                      <a:r>
                        <a:rPr lang="en-US" sz="1000">
                          <a:solidFill>
                            <a:schemeClr val="tx1"/>
                          </a:solidFill>
                          <a:effectLst/>
                        </a:rPr>
                        <a:t>u1.3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74109">
                <a:tc>
                  <a:txBody>
                    <a:bodyPr/>
                    <a:lstStyle/>
                    <a:p>
                      <a:pPr marL="31115" algn="l">
                        <a:spcAft>
                          <a:spcPts val="0"/>
                        </a:spcAft>
                      </a:pPr>
                      <a:r>
                        <a:rPr lang="en-US" sz="1000">
                          <a:solidFill>
                            <a:schemeClr val="tx1"/>
                          </a:solidFill>
                          <a:effectLst/>
                        </a:rPr>
                        <a:t>UG1</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u1.1+u1.2+u1.3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u1.1+u1.2+u1.3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u1.1+u1.2+u1.3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74109">
                <a:tc>
                  <a:txBody>
                    <a:bodyPr/>
                    <a:lstStyle/>
                    <a:p>
                      <a:pPr marL="31115" algn="l">
                        <a:spcAft>
                          <a:spcPts val="0"/>
                        </a:spcAft>
                      </a:pPr>
                      <a:r>
                        <a:rPr lang="en-US" sz="1000">
                          <a:solidFill>
                            <a:schemeClr val="tx1"/>
                          </a:solidFill>
                          <a:effectLst/>
                        </a:rPr>
                        <a:t>…</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7660">
                <a:tc>
                  <a:txBody>
                    <a:bodyPr/>
                    <a:lstStyle/>
                    <a:p>
                      <a:pPr marL="31115" algn="l">
                        <a:spcAft>
                          <a:spcPts val="0"/>
                        </a:spcAft>
                      </a:pPr>
                      <a:r>
                        <a:rPr lang="en-US" sz="1000">
                          <a:solidFill>
                            <a:schemeClr val="tx1"/>
                          </a:solidFill>
                          <a:effectLst/>
                        </a:rPr>
                        <a:t>u</a:t>
                      </a:r>
                      <a:r>
                        <a:rPr lang="en-US" sz="1000" baseline="-25000">
                          <a:solidFill>
                            <a:schemeClr val="tx1"/>
                          </a:solidFill>
                          <a:effectLst/>
                        </a:rPr>
                        <a:t>n</a:t>
                      </a:r>
                      <a:r>
                        <a:rPr lang="en-US" sz="1000">
                          <a:solidFill>
                            <a:schemeClr val="tx1"/>
                          </a:solidFill>
                          <a:effectLst/>
                        </a:rPr>
                        <a:t>.1</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79268">
                <a:tc>
                  <a:txBody>
                    <a:bodyPr/>
                    <a:lstStyle/>
                    <a:p>
                      <a:pPr marL="31115" algn="l">
                        <a:spcAft>
                          <a:spcPts val="0"/>
                        </a:spcAft>
                      </a:pPr>
                      <a:r>
                        <a:rPr lang="en-US" sz="1000">
                          <a:solidFill>
                            <a:schemeClr val="tx1"/>
                          </a:solidFill>
                          <a:effectLst/>
                        </a:rPr>
                        <a:t>u</a:t>
                      </a:r>
                      <a:r>
                        <a:rPr lang="en-US" sz="1000" baseline="-25000">
                          <a:solidFill>
                            <a:schemeClr val="tx1"/>
                          </a:solidFill>
                          <a:effectLst/>
                        </a:rPr>
                        <a:t>n</a:t>
                      </a:r>
                      <a:r>
                        <a:rPr lang="en-US" sz="1000">
                          <a:solidFill>
                            <a:schemeClr val="tx1"/>
                          </a:solidFill>
                          <a:effectLst/>
                        </a:rPr>
                        <a:t>.2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81847">
                <a:tc>
                  <a:txBody>
                    <a:bodyPr/>
                    <a:lstStyle/>
                    <a:p>
                      <a:pPr marL="31115" algn="l">
                        <a:spcAft>
                          <a:spcPts val="0"/>
                        </a:spcAft>
                      </a:pPr>
                      <a:r>
                        <a:rPr lang="en-US" sz="1000">
                          <a:solidFill>
                            <a:schemeClr val="tx1"/>
                          </a:solidFill>
                          <a:effectLst/>
                        </a:rPr>
                        <a:t>u</a:t>
                      </a:r>
                      <a:r>
                        <a:rPr lang="en-US" sz="1000" baseline="-25000">
                          <a:solidFill>
                            <a:schemeClr val="tx1"/>
                          </a:solidFill>
                          <a:effectLst/>
                        </a:rPr>
                        <a:t>n</a:t>
                      </a:r>
                      <a:r>
                        <a:rPr lang="en-US" sz="1000">
                          <a:solidFill>
                            <a:schemeClr val="tx1"/>
                          </a:solidFill>
                          <a:effectLst/>
                        </a:rPr>
                        <a:t>.3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181847">
                <a:tc>
                  <a:txBody>
                    <a:bodyPr/>
                    <a:lstStyle/>
                    <a:p>
                      <a:pPr marL="31115" algn="l">
                        <a:spcAft>
                          <a:spcPts val="0"/>
                        </a:spcAft>
                      </a:pPr>
                      <a:r>
                        <a:rPr lang="en-US" sz="1000">
                          <a:solidFill>
                            <a:schemeClr val="tx1"/>
                          </a:solidFill>
                          <a:effectLst/>
                        </a:rPr>
                        <a:t>UGn</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u</a:t>
                      </a:r>
                      <a:r>
                        <a:rPr lang="en-US" sz="1000" baseline="-25000">
                          <a:solidFill>
                            <a:schemeClr val="tx1"/>
                          </a:solidFill>
                          <a:effectLst/>
                        </a:rPr>
                        <a:t>n</a:t>
                      </a:r>
                      <a:r>
                        <a:rPr lang="en-US" sz="1000">
                          <a:solidFill>
                            <a:schemeClr val="tx1"/>
                          </a:solidFill>
                          <a:effectLst/>
                        </a:rPr>
                        <a:t>.1+u</a:t>
                      </a:r>
                      <a:r>
                        <a:rPr lang="en-US" sz="1000" baseline="-25000">
                          <a:solidFill>
                            <a:schemeClr val="tx1"/>
                          </a:solidFill>
                          <a:effectLst/>
                        </a:rPr>
                        <a:t>n</a:t>
                      </a:r>
                      <a:r>
                        <a:rPr lang="en-US" sz="1000">
                          <a:solidFill>
                            <a:schemeClr val="tx1"/>
                          </a:solidFill>
                          <a:effectLst/>
                        </a:rPr>
                        <a:t>.2+u</a:t>
                      </a:r>
                      <a:r>
                        <a:rPr lang="en-US" sz="1000" baseline="-25000">
                          <a:solidFill>
                            <a:schemeClr val="tx1"/>
                          </a:solidFill>
                          <a:effectLst/>
                        </a:rPr>
                        <a:t>n</a:t>
                      </a:r>
                      <a:r>
                        <a:rPr lang="en-US" sz="1000">
                          <a:solidFill>
                            <a:schemeClr val="tx1"/>
                          </a:solidFill>
                          <a:effectLst/>
                        </a:rPr>
                        <a:t>.3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u</a:t>
                      </a:r>
                      <a:r>
                        <a:rPr lang="en-US" sz="1000" baseline="-25000">
                          <a:solidFill>
                            <a:schemeClr val="tx1"/>
                          </a:solidFill>
                          <a:effectLst/>
                        </a:rPr>
                        <a:t>n</a:t>
                      </a:r>
                      <a:r>
                        <a:rPr lang="en-US" sz="1000">
                          <a:solidFill>
                            <a:schemeClr val="tx1"/>
                          </a:solidFill>
                          <a:effectLst/>
                        </a:rPr>
                        <a:t>.1+u</a:t>
                      </a:r>
                      <a:r>
                        <a:rPr lang="en-US" sz="1000" baseline="-25000">
                          <a:solidFill>
                            <a:schemeClr val="tx1"/>
                          </a:solidFill>
                          <a:effectLst/>
                        </a:rPr>
                        <a:t>n</a:t>
                      </a:r>
                      <a:r>
                        <a:rPr lang="en-US" sz="1000">
                          <a:solidFill>
                            <a:schemeClr val="tx1"/>
                          </a:solidFill>
                          <a:effectLst/>
                        </a:rPr>
                        <a:t>.2+u</a:t>
                      </a:r>
                      <a:r>
                        <a:rPr lang="en-US" sz="1000" baseline="-25000">
                          <a:solidFill>
                            <a:schemeClr val="tx1"/>
                          </a:solidFill>
                          <a:effectLst/>
                        </a:rPr>
                        <a:t>n</a:t>
                      </a:r>
                      <a:r>
                        <a:rPr lang="en-US" sz="1000">
                          <a:solidFill>
                            <a:schemeClr val="tx1"/>
                          </a:solidFill>
                          <a:effectLst/>
                        </a:rPr>
                        <a:t>.3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u</a:t>
                      </a:r>
                      <a:r>
                        <a:rPr lang="en-US" sz="1000" baseline="-25000">
                          <a:solidFill>
                            <a:schemeClr val="tx1"/>
                          </a:solidFill>
                          <a:effectLst/>
                        </a:rPr>
                        <a:t>n</a:t>
                      </a:r>
                      <a:r>
                        <a:rPr lang="en-US" sz="1000">
                          <a:solidFill>
                            <a:schemeClr val="tx1"/>
                          </a:solidFill>
                          <a:effectLst/>
                        </a:rPr>
                        <a:t>.1+u</a:t>
                      </a:r>
                      <a:r>
                        <a:rPr lang="en-US" sz="1000" baseline="-25000">
                          <a:solidFill>
                            <a:schemeClr val="tx1"/>
                          </a:solidFill>
                          <a:effectLst/>
                        </a:rPr>
                        <a:t>n</a:t>
                      </a:r>
                      <a:r>
                        <a:rPr lang="en-US" sz="1000">
                          <a:solidFill>
                            <a:schemeClr val="tx1"/>
                          </a:solidFill>
                          <a:effectLst/>
                        </a:rPr>
                        <a:t>.2+u</a:t>
                      </a:r>
                      <a:r>
                        <a:rPr lang="en-US" sz="1000" baseline="-25000">
                          <a:solidFill>
                            <a:schemeClr val="tx1"/>
                          </a:solidFill>
                          <a:effectLst/>
                        </a:rPr>
                        <a:t>n</a:t>
                      </a:r>
                      <a:r>
                        <a:rPr lang="en-US" sz="1000">
                          <a:solidFill>
                            <a:schemeClr val="tx1"/>
                          </a:solidFill>
                          <a:effectLst/>
                        </a:rPr>
                        <a:t>.3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181847">
                <a:tc>
                  <a:txBody>
                    <a:bodyPr/>
                    <a:lstStyle/>
                    <a:p>
                      <a:pPr marL="31115" algn="l">
                        <a:spcAft>
                          <a:spcPts val="0"/>
                        </a:spcAft>
                      </a:pPr>
                      <a:r>
                        <a:rPr lang="en-US" sz="1000">
                          <a:solidFill>
                            <a:schemeClr val="tx1"/>
                          </a:solidFill>
                          <a:effectLst/>
                        </a:rPr>
                        <a:t>p1.1</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181847">
                <a:tc>
                  <a:txBody>
                    <a:bodyPr/>
                    <a:lstStyle/>
                    <a:p>
                      <a:pPr marL="31115" algn="l">
                        <a:spcAft>
                          <a:spcPts val="0"/>
                        </a:spcAft>
                      </a:pPr>
                      <a:r>
                        <a:rPr lang="en-US" sz="1000">
                          <a:solidFill>
                            <a:schemeClr val="tx1"/>
                          </a:solidFill>
                          <a:effectLst/>
                        </a:rPr>
                        <a:t>p1.2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181847">
                <a:tc>
                  <a:txBody>
                    <a:bodyPr/>
                    <a:lstStyle/>
                    <a:p>
                      <a:pPr marL="31115" algn="l">
                        <a:spcAft>
                          <a:spcPts val="0"/>
                        </a:spcAft>
                      </a:pPr>
                      <a:r>
                        <a:rPr lang="en-US" sz="1000">
                          <a:solidFill>
                            <a:schemeClr val="tx1"/>
                          </a:solidFill>
                          <a:effectLst/>
                        </a:rPr>
                        <a:t>PG1</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p1.1+p1.2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p1.1+p1.2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p1.1+p1.2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181847">
                <a:tc>
                  <a:txBody>
                    <a:bodyPr/>
                    <a:lstStyle/>
                    <a:p>
                      <a:pPr marL="31115" algn="l">
                        <a:spcAft>
                          <a:spcPts val="0"/>
                        </a:spcAft>
                      </a:pPr>
                      <a:r>
                        <a:rPr lang="en-US" sz="1000">
                          <a:solidFill>
                            <a:schemeClr val="tx1"/>
                          </a:solidFill>
                          <a:effectLst/>
                        </a:rPr>
                        <a:t>…..</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181847">
                <a:tc>
                  <a:txBody>
                    <a:bodyPr/>
                    <a:lstStyle/>
                    <a:p>
                      <a:pPr marL="31115" algn="l">
                        <a:spcAft>
                          <a:spcPts val="0"/>
                        </a:spcAft>
                      </a:pPr>
                      <a:r>
                        <a:rPr lang="en-US" sz="1000">
                          <a:solidFill>
                            <a:schemeClr val="tx1"/>
                          </a:solidFill>
                          <a:effectLst/>
                        </a:rPr>
                        <a:t>pm.1</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pm.1+pm.2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181847">
                <a:tc>
                  <a:txBody>
                    <a:bodyPr/>
                    <a:lstStyle/>
                    <a:p>
                      <a:pPr marL="31115" algn="l">
                        <a:spcAft>
                          <a:spcPts val="0"/>
                        </a:spcAft>
                      </a:pPr>
                      <a:r>
                        <a:rPr lang="en-US" sz="1000">
                          <a:solidFill>
                            <a:schemeClr val="tx1"/>
                          </a:solidFill>
                          <a:effectLst/>
                        </a:rPr>
                        <a:t>pm.2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181847">
                <a:tc>
                  <a:txBody>
                    <a:bodyPr/>
                    <a:lstStyle/>
                    <a:p>
                      <a:pPr marL="31115" algn="l">
                        <a:spcAft>
                          <a:spcPts val="0"/>
                        </a:spcAft>
                      </a:pPr>
                      <a:r>
                        <a:rPr lang="en-US" sz="1000">
                          <a:solidFill>
                            <a:schemeClr val="tx1"/>
                          </a:solidFill>
                          <a:effectLst/>
                        </a:rPr>
                        <a:t>PGm</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pm.1+pm.2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pm.1+pm.2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278574">
                <a:tc>
                  <a:txBody>
                    <a:bodyPr/>
                    <a:lstStyle/>
                    <a:p>
                      <a:pPr algn="l">
                        <a:spcAft>
                          <a:spcPts val="0"/>
                        </a:spcAft>
                      </a:pPr>
                      <a:r>
                        <a:rPr lang="en-US" sz="1000">
                          <a:solidFill>
                            <a:schemeClr val="tx1"/>
                          </a:solidFill>
                          <a:effectLst/>
                        </a:rPr>
                        <a:t>Total No. of Students in the Department (S)</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UG1 + UG2 +.. +UGn + PG1 + …PGm=S1</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UG1 + UG2 + .. +UGn + PG1+… + PGm=S2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UG1 + UG2 + .. +UGn + PG1+… + PGm=S3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r h="181847">
                <a:tc>
                  <a:txBody>
                    <a:bodyPr/>
                    <a:lstStyle/>
                    <a:p>
                      <a:pPr algn="l">
                        <a:spcAft>
                          <a:spcPts val="0"/>
                        </a:spcAft>
                      </a:pPr>
                      <a:r>
                        <a:rPr lang="en-US" sz="1000">
                          <a:solidFill>
                            <a:schemeClr val="tx1"/>
                          </a:solidFill>
                          <a:effectLst/>
                        </a:rPr>
                        <a:t>No. of Faculty in  the Department (F)</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F1</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F2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F3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8"/>
                  </a:ext>
                </a:extLst>
              </a:tr>
              <a:tr h="312751">
                <a:tc>
                  <a:txBody>
                    <a:bodyPr/>
                    <a:lstStyle/>
                    <a:p>
                      <a:pPr algn="l">
                        <a:spcAft>
                          <a:spcPts val="0"/>
                        </a:spcAft>
                      </a:pPr>
                      <a:r>
                        <a:rPr lang="en-US" sz="1000">
                          <a:solidFill>
                            <a:schemeClr val="tx1"/>
                          </a:solidFill>
                          <a:effectLst/>
                        </a:rPr>
                        <a:t>Student Faculty Ration (SFR)</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SFR1=S1/F1</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SFR2= S2/F2</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a:solidFill>
                            <a:schemeClr val="tx1"/>
                          </a:solidFill>
                          <a:effectLst/>
                        </a:rPr>
                        <a:t>SFR3= S3/F3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9"/>
                  </a:ext>
                </a:extLst>
              </a:tr>
              <a:tr h="301144">
                <a:tc>
                  <a:txBody>
                    <a:bodyPr/>
                    <a:lstStyle/>
                    <a:p>
                      <a:pPr algn="l">
                        <a:spcAft>
                          <a:spcPts val="0"/>
                        </a:spcAft>
                      </a:pPr>
                      <a:r>
                        <a:rPr lang="en-US" sz="1000">
                          <a:solidFill>
                            <a:schemeClr val="tx1"/>
                          </a:solidFill>
                          <a:effectLst/>
                        </a:rPr>
                        <a:t>Average SFR</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spcAft>
                          <a:spcPts val="0"/>
                        </a:spcAft>
                      </a:pPr>
                      <a:r>
                        <a:rPr lang="en-US" sz="1000">
                          <a:solidFill>
                            <a:schemeClr val="tx1"/>
                          </a:solidFill>
                          <a:effectLst/>
                        </a:rPr>
                        <a:t>SFR=(SFR1+SFR2+SFR3)/3</a:t>
                      </a:r>
                      <a:endParaRPr lang="en-IN" sz="10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algn="l">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0"/>
                  </a:ext>
                </a:extLst>
              </a:tr>
            </a:tbl>
          </a:graphicData>
        </a:graphic>
      </p:graphicFrame>
      <p:sp>
        <p:nvSpPr>
          <p:cNvPr id="3" name="Rectangle 2"/>
          <p:cNvSpPr/>
          <p:nvPr/>
        </p:nvSpPr>
        <p:spPr>
          <a:xfrm>
            <a:off x="323528" y="4437112"/>
            <a:ext cx="8568952" cy="2308324"/>
          </a:xfrm>
          <a:prstGeom prst="rect">
            <a:avLst/>
          </a:prstGeom>
        </p:spPr>
        <p:txBody>
          <a:bodyPr wrap="square">
            <a:spAutoFit/>
          </a:bodyPr>
          <a:lstStyle/>
          <a:p>
            <a:r>
              <a:rPr lang="en-US" sz="1200" dirty="0"/>
              <a:t>Marks to be given proportionally from a maximum of 20 to a minimum of 10 for average SFR between 15:1 to 25:1, and zero for average SFR higher than 25:1. Marks distribution is given as below:</a:t>
            </a:r>
          </a:p>
          <a:p>
            <a:endParaRPr lang="en-IN" sz="1200" dirty="0"/>
          </a:p>
          <a:p>
            <a:r>
              <a:rPr lang="en-US" sz="1200" dirty="0"/>
              <a:t>&lt; = 15 - 20 Marks; &lt; = 17 - 18 Marks; &lt; = 19	- 16 Marks; &lt; = 21 - 14 Marks; &lt; = 23 - 12 Marks; &lt; = 25 - 10 Marks;  &gt;  25.0 - 0 Marks</a:t>
            </a:r>
            <a:endParaRPr lang="en-IN" sz="1200" dirty="0"/>
          </a:p>
          <a:p>
            <a:endParaRPr lang="en-US" sz="1200" b="1" i="1" dirty="0"/>
          </a:p>
          <a:p>
            <a:r>
              <a:rPr lang="en-US" sz="1200" i="1" dirty="0"/>
              <a:t>Note: </a:t>
            </a:r>
            <a:endParaRPr lang="en-IN" sz="1200" dirty="0"/>
          </a:p>
          <a:p>
            <a:r>
              <a:rPr lang="en-US" sz="1200" b="1" dirty="0"/>
              <a:t>Minimum 75% should be Regular/ full time faculty and the remaining shall be Contractual Faculty as per AICTE norms and standards.</a:t>
            </a:r>
            <a:endParaRPr lang="en-IN" sz="1200" dirty="0"/>
          </a:p>
          <a:p>
            <a:r>
              <a:rPr lang="en-US" sz="1200" b="1" dirty="0"/>
              <a:t> </a:t>
            </a:r>
            <a:endParaRPr lang="en-IN" sz="1200" dirty="0"/>
          </a:p>
          <a:p>
            <a:r>
              <a:rPr lang="en-US" sz="1200" b="1" dirty="0"/>
              <a:t>The contractual faculty (doing away with the terminology of visiting/adjunct faculty, whatsoever) who have taught for 2 consecutive semesters in the corresponding academic year on full time basis shall be considered for the purpose of calculation in the Student Faculty Ratio.</a:t>
            </a:r>
            <a:endParaRPr lang="en-IN" sz="1200" dirty="0"/>
          </a:p>
        </p:txBody>
      </p:sp>
      <p:sp>
        <p:nvSpPr>
          <p:cNvPr id="4" name="Footer Placeholder 3">
            <a:extLst>
              <a:ext uri="{FF2B5EF4-FFF2-40B4-BE49-F238E27FC236}">
                <a16:creationId xmlns:a16="http://schemas.microsoft.com/office/drawing/2014/main" id="{ADDDABF9-572D-4636-B891-12EA98179405}"/>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6A4CFF03-B305-4EF1-BB79-1F2C240B224D}"/>
              </a:ext>
            </a:extLst>
          </p:cNvPr>
          <p:cNvSpPr>
            <a:spLocks noGrp="1"/>
          </p:cNvSpPr>
          <p:nvPr>
            <p:ph type="sldNum" sz="quarter" idx="12"/>
          </p:nvPr>
        </p:nvSpPr>
        <p:spPr/>
        <p:txBody>
          <a:bodyPr/>
          <a:lstStyle/>
          <a:p>
            <a:fld id="{422658B8-A02A-475D-9AE9-842168B0879B}" type="slidenum">
              <a:rPr lang="en-IN" smtClean="0"/>
              <a:t>34</a:t>
            </a:fld>
            <a:endParaRPr lang="en-IN"/>
          </a:p>
        </p:txBody>
      </p:sp>
    </p:spTree>
    <p:extLst>
      <p:ext uri="{BB962C8B-B14F-4D97-AF65-F5344CB8AC3E}">
        <p14:creationId xmlns:p14="http://schemas.microsoft.com/office/powerpoint/2010/main" val="1468022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09640349"/>
              </p:ext>
            </p:extLst>
          </p:nvPr>
        </p:nvGraphicFramePr>
        <p:xfrm>
          <a:off x="899592" y="836712"/>
          <a:ext cx="7632848" cy="979309"/>
        </p:xfrm>
        <a:graphic>
          <a:graphicData uri="http://schemas.openxmlformats.org/drawingml/2006/table">
            <a:tbl>
              <a:tblPr firstRow="1" firstCol="1" bandRow="1">
                <a:tableStyleId>{5C22544A-7EE6-4342-B048-85BDC9FD1C3A}</a:tableStyleId>
              </a:tblPr>
              <a:tblGrid>
                <a:gridCol w="720080">
                  <a:extLst>
                    <a:ext uri="{9D8B030D-6E8A-4147-A177-3AD203B41FA5}">
                      <a16:colId xmlns:a16="http://schemas.microsoft.com/office/drawing/2014/main" val="20000"/>
                    </a:ext>
                  </a:extLst>
                </a:gridCol>
                <a:gridCol w="3312368">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tblGrid>
              <a:tr h="288032">
                <a:tc>
                  <a:txBody>
                    <a:bodyPr/>
                    <a:lstStyle/>
                    <a:p>
                      <a:pPr algn="ctr">
                        <a:spcAft>
                          <a:spcPts val="0"/>
                        </a:spcAft>
                      </a:pPr>
                      <a:r>
                        <a:rPr lang="en-IN" sz="1200" b="1" dirty="0">
                          <a:solidFill>
                            <a:schemeClr val="tx1"/>
                          </a:solidFill>
                          <a:effectLst/>
                        </a:rPr>
                        <a:t> </a:t>
                      </a:r>
                      <a:endParaRPr lang="en-IN" sz="1200" b="1"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200" b="1">
                          <a:solidFill>
                            <a:schemeClr val="tx1"/>
                          </a:solidFill>
                          <a:effectLst/>
                        </a:rPr>
                        <a:t>Total number of regular faculty in the department</a:t>
                      </a:r>
                      <a:endParaRPr lang="en-IN" sz="1200" b="1">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IN" sz="1200" b="1">
                          <a:solidFill>
                            <a:schemeClr val="tx1"/>
                          </a:solidFill>
                          <a:effectLst/>
                        </a:rPr>
                        <a:t>Total number of contractual faculty in the department</a:t>
                      </a:r>
                      <a:endParaRPr lang="en-IN" sz="1200" b="1">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4827">
                <a:tc>
                  <a:txBody>
                    <a:bodyPr/>
                    <a:lstStyle/>
                    <a:p>
                      <a:pPr>
                        <a:spcAft>
                          <a:spcPts val="0"/>
                        </a:spcAft>
                      </a:pPr>
                      <a:r>
                        <a:rPr lang="en-IN" sz="1200" b="1" dirty="0">
                          <a:solidFill>
                            <a:schemeClr val="tx1"/>
                          </a:solidFill>
                          <a:effectLst/>
                        </a:rPr>
                        <a:t>CAY</a:t>
                      </a:r>
                      <a:endParaRPr lang="en-IN" sz="1200" b="1"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b="1">
                          <a:solidFill>
                            <a:schemeClr val="tx1"/>
                          </a:solidFill>
                          <a:effectLst/>
                        </a:rPr>
                        <a:t> </a:t>
                      </a:r>
                      <a:endParaRPr lang="en-IN" sz="1200" b="1">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b="1">
                          <a:solidFill>
                            <a:schemeClr val="tx1"/>
                          </a:solidFill>
                          <a:effectLst/>
                        </a:rPr>
                        <a:t> </a:t>
                      </a:r>
                      <a:endParaRPr lang="en-IN" sz="1200" b="1">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01623">
                <a:tc>
                  <a:txBody>
                    <a:bodyPr/>
                    <a:lstStyle/>
                    <a:p>
                      <a:pPr>
                        <a:spcAft>
                          <a:spcPts val="0"/>
                        </a:spcAft>
                      </a:pPr>
                      <a:r>
                        <a:rPr lang="en-IN" sz="1200" b="1">
                          <a:solidFill>
                            <a:schemeClr val="tx1"/>
                          </a:solidFill>
                          <a:effectLst/>
                        </a:rPr>
                        <a:t>CAYm1</a:t>
                      </a:r>
                      <a:endParaRPr lang="en-IN" sz="1200" b="1">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b="1" dirty="0">
                          <a:solidFill>
                            <a:schemeClr val="tx1"/>
                          </a:solidFill>
                          <a:effectLst/>
                        </a:rPr>
                        <a:t> </a:t>
                      </a:r>
                      <a:endParaRPr lang="en-IN" sz="1200" b="1"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b="1">
                          <a:solidFill>
                            <a:schemeClr val="tx1"/>
                          </a:solidFill>
                          <a:effectLst/>
                        </a:rPr>
                        <a:t> </a:t>
                      </a:r>
                      <a:endParaRPr lang="en-IN" sz="1200" b="1">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4827">
                <a:tc>
                  <a:txBody>
                    <a:bodyPr/>
                    <a:lstStyle/>
                    <a:p>
                      <a:pPr>
                        <a:spcAft>
                          <a:spcPts val="0"/>
                        </a:spcAft>
                      </a:pPr>
                      <a:r>
                        <a:rPr lang="en-IN" sz="1200" b="1">
                          <a:solidFill>
                            <a:schemeClr val="tx1"/>
                          </a:solidFill>
                          <a:effectLst/>
                        </a:rPr>
                        <a:t>CAYm2</a:t>
                      </a:r>
                      <a:endParaRPr lang="en-IN" sz="1200" b="1">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b="1">
                          <a:solidFill>
                            <a:schemeClr val="tx1"/>
                          </a:solidFill>
                          <a:effectLst/>
                        </a:rPr>
                        <a:t> </a:t>
                      </a:r>
                      <a:endParaRPr lang="en-IN" sz="1200" b="1">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b="1" dirty="0">
                          <a:solidFill>
                            <a:schemeClr val="tx1"/>
                          </a:solidFill>
                          <a:effectLst/>
                        </a:rPr>
                        <a:t> </a:t>
                      </a:r>
                      <a:endParaRPr lang="en-IN" sz="1200" b="1"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3" name="Rectangle 1"/>
          <p:cNvSpPr>
            <a:spLocks noChangeArrowheads="1"/>
          </p:cNvSpPr>
          <p:nvPr/>
        </p:nvSpPr>
        <p:spPr bwMode="auto">
          <a:xfrm>
            <a:off x="395536" y="44624"/>
            <a:ext cx="835292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1079500" marR="0" lvl="0" indent="-719138"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mj-lt"/>
                <a:ea typeface="Times New Roman" pitchFamily="18" charset="0"/>
                <a:cs typeface="Arial" pitchFamily="34" charset="0"/>
              </a:rPr>
              <a:t>5.1.1. Provide the information about the regular and contractual faculty as per the format mentioned below:</a:t>
            </a:r>
            <a:endParaRPr kumimoji="0" lang="en-US" altLang="en-US" b="0" i="0" u="none" strike="noStrike" cap="none" normalizeH="0" baseline="0" dirty="0">
              <a:ln>
                <a:noFill/>
              </a:ln>
              <a:solidFill>
                <a:schemeClr val="tx1"/>
              </a:solidFill>
              <a:effectLst/>
              <a:latin typeface="+mj-lt"/>
              <a:cs typeface="Arial" pitchFamily="34" charset="0"/>
            </a:endParaRPr>
          </a:p>
        </p:txBody>
      </p:sp>
      <p:sp>
        <p:nvSpPr>
          <p:cNvPr id="4" name="Rectangle 3"/>
          <p:cNvSpPr/>
          <p:nvPr/>
        </p:nvSpPr>
        <p:spPr>
          <a:xfrm>
            <a:off x="395536" y="1844824"/>
            <a:ext cx="8352928" cy="1661993"/>
          </a:xfrm>
          <a:prstGeom prst="rect">
            <a:avLst/>
          </a:prstGeom>
        </p:spPr>
        <p:txBody>
          <a:bodyPr wrap="square">
            <a:spAutoFit/>
          </a:bodyPr>
          <a:lstStyle/>
          <a:p>
            <a:r>
              <a:rPr lang="en-US" b="1" dirty="0"/>
              <a:t>5.2. Faculty Cadre Proportion (25)</a:t>
            </a:r>
            <a:endParaRPr lang="en-IN" dirty="0"/>
          </a:p>
          <a:p>
            <a:pPr marL="449263"/>
            <a:r>
              <a:rPr lang="en-US" sz="1200" dirty="0"/>
              <a:t>The reference Faculty cadre proportion is 1(F1):2(F2):6(F3) </a:t>
            </a:r>
            <a:endParaRPr lang="en-IN" sz="1200" dirty="0"/>
          </a:p>
          <a:p>
            <a:pPr marL="449263"/>
            <a:r>
              <a:rPr lang="en-US" sz="1200" dirty="0"/>
              <a:t>F1: Number of Professors required = 1/9 x Number of Faculty required to comply with 20:1 Student-Faculty ratio based on no. of students (N) as per 5.1 </a:t>
            </a:r>
            <a:endParaRPr lang="en-IN" sz="1200" dirty="0"/>
          </a:p>
          <a:p>
            <a:pPr marL="449263"/>
            <a:r>
              <a:rPr lang="en-US" sz="1200" dirty="0"/>
              <a:t>F2: Number of Associate Professors required = 2/9 x Number of Faculty required to comply with 20:1 Student-Faculty ratio based on no. of students (N) as per 5.1 </a:t>
            </a:r>
            <a:endParaRPr lang="en-IN" sz="1200" dirty="0"/>
          </a:p>
          <a:p>
            <a:pPr marL="449263"/>
            <a:r>
              <a:rPr lang="en-US" sz="1200" dirty="0"/>
              <a:t>F3: Number of Assistant Professors required = 6/9 x Number of Faculty required to comply with 20:1 Student-Faculty ratio based on no. of students (N) as per 5.1</a:t>
            </a:r>
            <a:endParaRPr lang="en-IN" sz="1200" dirty="0"/>
          </a:p>
        </p:txBody>
      </p:sp>
      <p:graphicFrame>
        <p:nvGraphicFramePr>
          <p:cNvPr id="5" name="Table 4"/>
          <p:cNvGraphicFramePr>
            <a:graphicFrameLocks noGrp="1"/>
          </p:cNvGraphicFramePr>
          <p:nvPr>
            <p:extLst>
              <p:ext uri="{D42A27DB-BD31-4B8C-83A1-F6EECF244321}">
                <p14:modId xmlns:p14="http://schemas.microsoft.com/office/powerpoint/2010/main" val="3705096807"/>
              </p:ext>
            </p:extLst>
          </p:nvPr>
        </p:nvGraphicFramePr>
        <p:xfrm>
          <a:off x="971600" y="3501008"/>
          <a:ext cx="7488831" cy="1587744"/>
        </p:xfrm>
        <a:graphic>
          <a:graphicData uri="http://schemas.openxmlformats.org/drawingml/2006/table">
            <a:tbl>
              <a:tblPr firstRow="1" firstCol="1" bandRow="1">
                <a:tableStyleId>{5C22544A-7EE6-4342-B048-85BDC9FD1C3A}</a:tableStyleId>
              </a:tblPr>
              <a:tblGrid>
                <a:gridCol w="1262871">
                  <a:extLst>
                    <a:ext uri="{9D8B030D-6E8A-4147-A177-3AD203B41FA5}">
                      <a16:colId xmlns:a16="http://schemas.microsoft.com/office/drawing/2014/main" val="20000"/>
                    </a:ext>
                  </a:extLst>
                </a:gridCol>
                <a:gridCol w="1118823">
                  <a:extLst>
                    <a:ext uri="{9D8B030D-6E8A-4147-A177-3AD203B41FA5}">
                      <a16:colId xmlns:a16="http://schemas.microsoft.com/office/drawing/2014/main" val="20001"/>
                    </a:ext>
                  </a:extLst>
                </a:gridCol>
                <a:gridCol w="1006695">
                  <a:extLst>
                    <a:ext uri="{9D8B030D-6E8A-4147-A177-3AD203B41FA5}">
                      <a16:colId xmlns:a16="http://schemas.microsoft.com/office/drawing/2014/main" val="20002"/>
                    </a:ext>
                  </a:extLst>
                </a:gridCol>
                <a:gridCol w="1018972">
                  <a:extLst>
                    <a:ext uri="{9D8B030D-6E8A-4147-A177-3AD203B41FA5}">
                      <a16:colId xmlns:a16="http://schemas.microsoft.com/office/drawing/2014/main" val="20003"/>
                    </a:ext>
                  </a:extLst>
                </a:gridCol>
                <a:gridCol w="1018972">
                  <a:extLst>
                    <a:ext uri="{9D8B030D-6E8A-4147-A177-3AD203B41FA5}">
                      <a16:colId xmlns:a16="http://schemas.microsoft.com/office/drawing/2014/main" val="20004"/>
                    </a:ext>
                  </a:extLst>
                </a:gridCol>
                <a:gridCol w="1031249">
                  <a:extLst>
                    <a:ext uri="{9D8B030D-6E8A-4147-A177-3AD203B41FA5}">
                      <a16:colId xmlns:a16="http://schemas.microsoft.com/office/drawing/2014/main" val="20005"/>
                    </a:ext>
                  </a:extLst>
                </a:gridCol>
                <a:gridCol w="1031249">
                  <a:extLst>
                    <a:ext uri="{9D8B030D-6E8A-4147-A177-3AD203B41FA5}">
                      <a16:colId xmlns:a16="http://schemas.microsoft.com/office/drawing/2014/main" val="20006"/>
                    </a:ext>
                  </a:extLst>
                </a:gridCol>
              </a:tblGrid>
              <a:tr h="256701">
                <a:tc rowSpan="2">
                  <a:txBody>
                    <a:bodyPr/>
                    <a:lstStyle/>
                    <a:p>
                      <a:pPr algn="ctr">
                        <a:lnSpc>
                          <a:spcPct val="115000"/>
                        </a:lnSpc>
                        <a:spcAft>
                          <a:spcPts val="0"/>
                        </a:spcAft>
                      </a:pPr>
                      <a:r>
                        <a:rPr lang="en-US" sz="900" dirty="0">
                          <a:solidFill>
                            <a:schemeClr val="tx1"/>
                          </a:solidFill>
                          <a:effectLst/>
                        </a:rPr>
                        <a:t>Year </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lnSpc>
                          <a:spcPct val="115000"/>
                        </a:lnSpc>
                        <a:spcAft>
                          <a:spcPts val="0"/>
                        </a:spcAft>
                      </a:pPr>
                      <a:r>
                        <a:rPr lang="en-US" sz="900">
                          <a:solidFill>
                            <a:schemeClr val="tx1"/>
                          </a:solidFill>
                          <a:effectLst/>
                        </a:rPr>
                        <a:t>Professors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gridSpan="2">
                  <a:txBody>
                    <a:bodyPr/>
                    <a:lstStyle/>
                    <a:p>
                      <a:pPr>
                        <a:lnSpc>
                          <a:spcPct val="115000"/>
                        </a:lnSpc>
                        <a:spcAft>
                          <a:spcPts val="0"/>
                        </a:spcAft>
                      </a:pPr>
                      <a:r>
                        <a:rPr lang="en-US" sz="900">
                          <a:solidFill>
                            <a:schemeClr val="tx1"/>
                          </a:solidFill>
                          <a:effectLst/>
                        </a:rPr>
                        <a:t>Associate Professors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gridSpan="2">
                  <a:txBody>
                    <a:bodyPr/>
                    <a:lstStyle/>
                    <a:p>
                      <a:pPr algn="ctr">
                        <a:lnSpc>
                          <a:spcPct val="115000"/>
                        </a:lnSpc>
                        <a:spcAft>
                          <a:spcPts val="0"/>
                        </a:spcAft>
                      </a:pPr>
                      <a:r>
                        <a:rPr lang="en-US" sz="900">
                          <a:solidFill>
                            <a:schemeClr val="tx1"/>
                          </a:solidFill>
                          <a:effectLst/>
                        </a:rPr>
                        <a:t>Assistant Professors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extLst>
                  <a:ext uri="{0D108BD9-81ED-4DB2-BD59-A6C34878D82A}">
                    <a16:rowId xmlns:a16="http://schemas.microsoft.com/office/drawing/2014/main" val="10000"/>
                  </a:ext>
                </a:extLst>
              </a:tr>
              <a:tr h="256701">
                <a:tc vMerge="1">
                  <a:txBody>
                    <a:bodyPr/>
                    <a:lstStyle/>
                    <a:p>
                      <a:endParaRPr lang="en-IN"/>
                    </a:p>
                  </a:txBody>
                  <a:tcPr/>
                </a:tc>
                <a:tc>
                  <a:txBody>
                    <a:bodyPr/>
                    <a:lstStyle/>
                    <a:p>
                      <a:pPr algn="ctr">
                        <a:lnSpc>
                          <a:spcPct val="115000"/>
                        </a:lnSpc>
                        <a:spcAft>
                          <a:spcPts val="0"/>
                        </a:spcAft>
                      </a:pPr>
                      <a:r>
                        <a:rPr lang="en-US" sz="900">
                          <a:solidFill>
                            <a:schemeClr val="tx1"/>
                          </a:solidFill>
                          <a:effectLst/>
                        </a:rPr>
                        <a:t>Required F1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Available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900">
                          <a:solidFill>
                            <a:schemeClr val="tx1"/>
                          </a:solidFill>
                          <a:effectLst/>
                        </a:rPr>
                        <a:t>Required F2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Available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900">
                          <a:solidFill>
                            <a:schemeClr val="tx1"/>
                          </a:solidFill>
                          <a:effectLst/>
                        </a:rPr>
                        <a:t>Required F3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Available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56701">
                <a:tc>
                  <a:txBody>
                    <a:bodyPr/>
                    <a:lstStyle/>
                    <a:p>
                      <a:pPr algn="ctr">
                        <a:lnSpc>
                          <a:spcPct val="115000"/>
                        </a:lnSpc>
                        <a:spcAft>
                          <a:spcPts val="0"/>
                        </a:spcAft>
                      </a:pPr>
                      <a:r>
                        <a:rPr lang="en-US" sz="900">
                          <a:solidFill>
                            <a:schemeClr val="tx1"/>
                          </a:solidFill>
                          <a:effectLst/>
                        </a:rPr>
                        <a:t>CAY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04239">
                <a:tc>
                  <a:txBody>
                    <a:bodyPr/>
                    <a:lstStyle/>
                    <a:p>
                      <a:pPr algn="ctr">
                        <a:lnSpc>
                          <a:spcPct val="115000"/>
                        </a:lnSpc>
                        <a:spcAft>
                          <a:spcPts val="0"/>
                        </a:spcAft>
                      </a:pPr>
                      <a:r>
                        <a:rPr lang="en-US" sz="900">
                          <a:solidFill>
                            <a:schemeClr val="tx1"/>
                          </a:solidFill>
                          <a:effectLst/>
                        </a:rPr>
                        <a:t>CAYm1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dirty="0">
                          <a:solidFill>
                            <a:schemeClr val="tx1"/>
                          </a:solidFill>
                          <a:effectLst/>
                        </a:rPr>
                        <a:t> </a:t>
                      </a:r>
                      <a:endParaRPr lang="en-IN" sz="12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6701">
                <a:tc>
                  <a:txBody>
                    <a:bodyPr/>
                    <a:lstStyle/>
                    <a:p>
                      <a:pPr algn="ctr">
                        <a:lnSpc>
                          <a:spcPct val="115000"/>
                        </a:lnSpc>
                        <a:spcAft>
                          <a:spcPts val="0"/>
                        </a:spcAft>
                      </a:pPr>
                      <a:r>
                        <a:rPr lang="en-US" sz="900">
                          <a:solidFill>
                            <a:schemeClr val="tx1"/>
                          </a:solidFill>
                          <a:effectLst/>
                        </a:rPr>
                        <a:t>CAYm2</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56701">
                <a:tc>
                  <a:txBody>
                    <a:bodyPr/>
                    <a:lstStyle/>
                    <a:p>
                      <a:pPr algn="ctr">
                        <a:lnSpc>
                          <a:spcPct val="115000"/>
                        </a:lnSpc>
                        <a:spcAft>
                          <a:spcPts val="0"/>
                        </a:spcAft>
                      </a:pPr>
                      <a:r>
                        <a:rPr lang="en-US" sz="900">
                          <a:solidFill>
                            <a:schemeClr val="tx1"/>
                          </a:solidFill>
                          <a:effectLst/>
                        </a:rPr>
                        <a:t>Average Numbers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RF1=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AF1=</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RF2=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AF2=</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a:solidFill>
                            <a:schemeClr val="tx1"/>
                          </a:solidFill>
                          <a:effectLst/>
                        </a:rPr>
                        <a:t>RF3=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dirty="0">
                          <a:solidFill>
                            <a:schemeClr val="tx1"/>
                          </a:solidFill>
                          <a:effectLst/>
                        </a:rPr>
                        <a:t>AF3= </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6" name="Rectangle 5"/>
          <p:cNvSpPr/>
          <p:nvPr/>
        </p:nvSpPr>
        <p:spPr>
          <a:xfrm>
            <a:off x="899592" y="5085184"/>
            <a:ext cx="7704856" cy="1754326"/>
          </a:xfrm>
          <a:prstGeom prst="rect">
            <a:avLst/>
          </a:prstGeom>
        </p:spPr>
        <p:txBody>
          <a:bodyPr wrap="square">
            <a:spAutoFit/>
          </a:bodyPr>
          <a:lstStyle/>
          <a:p>
            <a:r>
              <a:rPr lang="en-US" sz="1200" dirty="0"/>
              <a:t> </a:t>
            </a:r>
            <a:endParaRPr lang="en-IN" sz="1200" dirty="0"/>
          </a:p>
          <a:p>
            <a:r>
              <a:rPr lang="en-US" sz="1200" dirty="0"/>
              <a:t>Cadre Ratio Marks=        </a:t>
            </a:r>
            <a:r>
              <a:rPr lang="en-US" sz="1200" u="sng" dirty="0"/>
              <a:t>AF1</a:t>
            </a:r>
            <a:r>
              <a:rPr lang="en-US" sz="1200" dirty="0"/>
              <a:t>     +    </a:t>
            </a:r>
            <a:r>
              <a:rPr lang="en-US" sz="1200" u="sng" dirty="0"/>
              <a:t>AF2 </a:t>
            </a:r>
            <a:r>
              <a:rPr lang="en-US" sz="1200" dirty="0"/>
              <a:t>x 0.6   +   </a:t>
            </a:r>
            <a:r>
              <a:rPr lang="en-US" sz="1200" u="sng" dirty="0"/>
              <a:t>AF3</a:t>
            </a:r>
            <a:r>
              <a:rPr lang="en-US" sz="1200" dirty="0"/>
              <a:t> x 0.4      x 12.5	</a:t>
            </a:r>
            <a:endParaRPr lang="en-IN" sz="1200" dirty="0"/>
          </a:p>
          <a:p>
            <a:r>
              <a:rPr lang="en-US" sz="1200" dirty="0"/>
              <a:t>	                 RF1	        RF2	       RF3	</a:t>
            </a:r>
            <a:endParaRPr lang="en-IN" sz="1200" dirty="0"/>
          </a:p>
          <a:p>
            <a:r>
              <a:rPr lang="en-US" sz="1200" dirty="0">
                <a:sym typeface="Symbol"/>
              </a:rPr>
              <a:t></a:t>
            </a:r>
            <a:r>
              <a:rPr lang="en-US" sz="1200" dirty="0"/>
              <a:t> If AF1 = AF2= 0 then zero marks </a:t>
            </a:r>
            <a:endParaRPr lang="en-IN" sz="1200" dirty="0"/>
          </a:p>
          <a:p>
            <a:r>
              <a:rPr lang="en-US" sz="1200" dirty="0">
                <a:sym typeface="Symbol"/>
              </a:rPr>
              <a:t></a:t>
            </a:r>
            <a:r>
              <a:rPr lang="en-US" sz="1200" dirty="0"/>
              <a:t> Maximum marks to be limited if it exceeds 5</a:t>
            </a:r>
            <a:endParaRPr lang="en-IN" sz="1200" dirty="0"/>
          </a:p>
          <a:p>
            <a:r>
              <a:rPr lang="en-US" sz="1200" dirty="0"/>
              <a:t>Example: Intake = 60 (i.e. total no. of students= 180); Required number of Faculty: 9; RF1= 1, RF2=2 and RF3=6 </a:t>
            </a:r>
            <a:endParaRPr lang="en-IN" sz="1200" dirty="0"/>
          </a:p>
          <a:p>
            <a:r>
              <a:rPr lang="en-US" sz="1200" b="1" dirty="0"/>
              <a:t>Case 1:</a:t>
            </a:r>
            <a:r>
              <a:rPr lang="en-US" sz="1200" dirty="0"/>
              <a:t> AF1/RF1= 1; AF2/RF2 = 1; AF3/RF3 = 1; Cadre proportion marks = (1+0.6+0.4) x 12.5 = 25</a:t>
            </a:r>
            <a:endParaRPr lang="en-IN" sz="1200" dirty="0"/>
          </a:p>
          <a:p>
            <a:r>
              <a:rPr lang="en-US" sz="1200" b="1" dirty="0"/>
              <a:t>Case 2:</a:t>
            </a:r>
            <a:r>
              <a:rPr lang="en-US" sz="1200" dirty="0"/>
              <a:t> AF1/RF1= 1; AF2/RF2 = 3/2; AF3/RF3 = 5/6; Cadre proportion marks = (1+0.9+0.3) x 12.5 = limited to 20</a:t>
            </a:r>
            <a:endParaRPr lang="en-IN" sz="1200" dirty="0"/>
          </a:p>
          <a:p>
            <a:r>
              <a:rPr lang="en-US" sz="1200" b="1" dirty="0"/>
              <a:t>Case 3:</a:t>
            </a:r>
            <a:r>
              <a:rPr lang="en-US" sz="1200" dirty="0"/>
              <a:t> AF1/RF1=0; AF2/RF2=1/2; AF3/RF3=8/6; Cadre proportion marks = (0+0.3+0.53) x 12.5 = 10.3</a:t>
            </a:r>
            <a:endParaRPr lang="en-IN" sz="1200" dirty="0"/>
          </a:p>
        </p:txBody>
      </p:sp>
      <p:sp>
        <p:nvSpPr>
          <p:cNvPr id="7" name="Left Brace 6"/>
          <p:cNvSpPr/>
          <p:nvPr/>
        </p:nvSpPr>
        <p:spPr>
          <a:xfrm>
            <a:off x="2339752" y="5157192"/>
            <a:ext cx="72008" cy="576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8" name="Left Brace 7"/>
          <p:cNvSpPr/>
          <p:nvPr/>
        </p:nvSpPr>
        <p:spPr>
          <a:xfrm>
            <a:off x="2195736" y="5157192"/>
            <a:ext cx="72008" cy="576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9" name="Right Brace 8"/>
          <p:cNvSpPr/>
          <p:nvPr/>
        </p:nvSpPr>
        <p:spPr>
          <a:xfrm>
            <a:off x="2771800" y="5157192"/>
            <a:ext cx="72008" cy="5760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0" name="Left Brace 9"/>
          <p:cNvSpPr/>
          <p:nvPr/>
        </p:nvSpPr>
        <p:spPr>
          <a:xfrm>
            <a:off x="2987824" y="5157192"/>
            <a:ext cx="72008" cy="576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1" name="Right Brace 10"/>
          <p:cNvSpPr/>
          <p:nvPr/>
        </p:nvSpPr>
        <p:spPr>
          <a:xfrm>
            <a:off x="3707904" y="5157192"/>
            <a:ext cx="72008" cy="5760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2" name="Left Brace 11"/>
          <p:cNvSpPr/>
          <p:nvPr/>
        </p:nvSpPr>
        <p:spPr>
          <a:xfrm>
            <a:off x="3851920" y="5157192"/>
            <a:ext cx="72008" cy="576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3" name="Right Brace 12"/>
          <p:cNvSpPr/>
          <p:nvPr/>
        </p:nvSpPr>
        <p:spPr>
          <a:xfrm>
            <a:off x="4572000" y="5157192"/>
            <a:ext cx="72008" cy="5760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4" name="Right Brace 13"/>
          <p:cNvSpPr/>
          <p:nvPr/>
        </p:nvSpPr>
        <p:spPr>
          <a:xfrm>
            <a:off x="5076056" y="5157192"/>
            <a:ext cx="72008" cy="5760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5" name="Footer Placeholder 14">
            <a:extLst>
              <a:ext uri="{FF2B5EF4-FFF2-40B4-BE49-F238E27FC236}">
                <a16:creationId xmlns:a16="http://schemas.microsoft.com/office/drawing/2014/main" id="{E8FCFFA7-065A-44AB-8535-DE56DBBF2874}"/>
              </a:ext>
            </a:extLst>
          </p:cNvPr>
          <p:cNvSpPr>
            <a:spLocks noGrp="1"/>
          </p:cNvSpPr>
          <p:nvPr>
            <p:ph type="ftr" sz="quarter" idx="11"/>
          </p:nvPr>
        </p:nvSpPr>
        <p:spPr/>
        <p:txBody>
          <a:bodyPr/>
          <a:lstStyle/>
          <a:p>
            <a:r>
              <a:rPr lang="en-US"/>
              <a:t>NBA SAR Tier II INDORE 8th June 2018</a:t>
            </a:r>
            <a:endParaRPr lang="en-IN"/>
          </a:p>
        </p:txBody>
      </p:sp>
      <p:sp>
        <p:nvSpPr>
          <p:cNvPr id="16" name="Slide Number Placeholder 15">
            <a:extLst>
              <a:ext uri="{FF2B5EF4-FFF2-40B4-BE49-F238E27FC236}">
                <a16:creationId xmlns:a16="http://schemas.microsoft.com/office/drawing/2014/main" id="{2B470EF6-3878-4FC1-91FE-DC82803C3860}"/>
              </a:ext>
            </a:extLst>
          </p:cNvPr>
          <p:cNvSpPr>
            <a:spLocks noGrp="1"/>
          </p:cNvSpPr>
          <p:nvPr>
            <p:ph type="sldNum" sz="quarter" idx="12"/>
          </p:nvPr>
        </p:nvSpPr>
        <p:spPr/>
        <p:txBody>
          <a:bodyPr/>
          <a:lstStyle/>
          <a:p>
            <a:fld id="{422658B8-A02A-475D-9AE9-842168B0879B}" type="slidenum">
              <a:rPr lang="en-IN" smtClean="0"/>
              <a:t>35</a:t>
            </a:fld>
            <a:endParaRPr lang="en-IN"/>
          </a:p>
        </p:txBody>
      </p:sp>
    </p:spTree>
    <p:extLst>
      <p:ext uri="{BB962C8B-B14F-4D97-AF65-F5344CB8AC3E}">
        <p14:creationId xmlns:p14="http://schemas.microsoft.com/office/powerpoint/2010/main" val="18034218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7920880" cy="923330"/>
          </a:xfrm>
          <a:prstGeom prst="rect">
            <a:avLst/>
          </a:prstGeom>
        </p:spPr>
        <p:txBody>
          <a:bodyPr wrap="square">
            <a:spAutoFit/>
          </a:bodyPr>
          <a:lstStyle/>
          <a:p>
            <a:r>
              <a:rPr lang="en-US" b="1" dirty="0"/>
              <a:t>5.3. Faculty Qualification (25) </a:t>
            </a:r>
            <a:endParaRPr lang="en-IN" dirty="0"/>
          </a:p>
          <a:p>
            <a:pPr marL="449263"/>
            <a:r>
              <a:rPr lang="en-US" sz="1200" dirty="0"/>
              <a:t>FQ = 2.5 x [(10X +4Y)/F)] where x is no. of regular faculty with Ph.D., Y is no. of regular faculty with M. Tech., F is no. of regular faculty required to comply 20:1 Faculty Student ratio (no. of faculty and no. of students required are to be calculated as per 5.1)</a:t>
            </a:r>
            <a:endParaRPr lang="en-IN" sz="1200" dirty="0"/>
          </a:p>
        </p:txBody>
      </p:sp>
      <p:graphicFrame>
        <p:nvGraphicFramePr>
          <p:cNvPr id="3" name="Table 2"/>
          <p:cNvGraphicFramePr>
            <a:graphicFrameLocks noGrp="1"/>
          </p:cNvGraphicFramePr>
          <p:nvPr>
            <p:extLst>
              <p:ext uri="{D42A27DB-BD31-4B8C-83A1-F6EECF244321}">
                <p14:modId xmlns:p14="http://schemas.microsoft.com/office/powerpoint/2010/main" val="1970170291"/>
              </p:ext>
            </p:extLst>
          </p:nvPr>
        </p:nvGraphicFramePr>
        <p:xfrm>
          <a:off x="755576" y="1124744"/>
          <a:ext cx="7416824" cy="1080120"/>
        </p:xfrm>
        <a:graphic>
          <a:graphicData uri="http://schemas.openxmlformats.org/drawingml/2006/table">
            <a:tbl>
              <a:tblPr firstRow="1" firstCol="1" bandRow="1">
                <a:tableStyleId>{5C22544A-7EE6-4342-B048-85BDC9FD1C3A}</a:tableStyleId>
              </a:tblPr>
              <a:tblGrid>
                <a:gridCol w="1149689">
                  <a:extLst>
                    <a:ext uri="{9D8B030D-6E8A-4147-A177-3AD203B41FA5}">
                      <a16:colId xmlns:a16="http://schemas.microsoft.com/office/drawing/2014/main" val="20000"/>
                    </a:ext>
                  </a:extLst>
                </a:gridCol>
                <a:gridCol w="1105252">
                  <a:extLst>
                    <a:ext uri="{9D8B030D-6E8A-4147-A177-3AD203B41FA5}">
                      <a16:colId xmlns:a16="http://schemas.microsoft.com/office/drawing/2014/main" val="20001"/>
                    </a:ext>
                  </a:extLst>
                </a:gridCol>
                <a:gridCol w="1105252">
                  <a:extLst>
                    <a:ext uri="{9D8B030D-6E8A-4147-A177-3AD203B41FA5}">
                      <a16:colId xmlns:a16="http://schemas.microsoft.com/office/drawing/2014/main" val="20002"/>
                    </a:ext>
                  </a:extLst>
                </a:gridCol>
                <a:gridCol w="1105252">
                  <a:extLst>
                    <a:ext uri="{9D8B030D-6E8A-4147-A177-3AD203B41FA5}">
                      <a16:colId xmlns:a16="http://schemas.microsoft.com/office/drawing/2014/main" val="20003"/>
                    </a:ext>
                  </a:extLst>
                </a:gridCol>
                <a:gridCol w="2951379">
                  <a:extLst>
                    <a:ext uri="{9D8B030D-6E8A-4147-A177-3AD203B41FA5}">
                      <a16:colId xmlns:a16="http://schemas.microsoft.com/office/drawing/2014/main" val="20004"/>
                    </a:ext>
                  </a:extLst>
                </a:gridCol>
              </a:tblGrid>
              <a:tr h="216024">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X</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Y</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F</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FQ = 2.0 x [(10X +4Y)/F)]</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6024">
                <a:tc>
                  <a:txBody>
                    <a:bodyPr/>
                    <a:lstStyle/>
                    <a:p>
                      <a:pPr algn="just">
                        <a:lnSpc>
                          <a:spcPct val="150000"/>
                        </a:lnSpc>
                        <a:spcBef>
                          <a:spcPts val="600"/>
                        </a:spcBef>
                        <a:spcAft>
                          <a:spcPts val="0"/>
                        </a:spcAft>
                      </a:pPr>
                      <a:r>
                        <a:rPr lang="en-US" sz="1000">
                          <a:solidFill>
                            <a:schemeClr val="tx1"/>
                          </a:solidFill>
                          <a:effectLst/>
                        </a:rPr>
                        <a:t>CAY</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6024">
                <a:tc>
                  <a:txBody>
                    <a:bodyPr/>
                    <a:lstStyle/>
                    <a:p>
                      <a:pPr algn="just">
                        <a:lnSpc>
                          <a:spcPct val="150000"/>
                        </a:lnSpc>
                        <a:spcBef>
                          <a:spcPts val="600"/>
                        </a:spcBef>
                        <a:spcAft>
                          <a:spcPts val="0"/>
                        </a:spcAft>
                      </a:pPr>
                      <a:r>
                        <a:rPr lang="en-US" sz="1000">
                          <a:solidFill>
                            <a:schemeClr val="tx1"/>
                          </a:solidFill>
                          <a:effectLst/>
                        </a:rPr>
                        <a:t>CAYm1</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6024">
                <a:tc>
                  <a:txBody>
                    <a:bodyPr/>
                    <a:lstStyle/>
                    <a:p>
                      <a:pPr algn="just">
                        <a:lnSpc>
                          <a:spcPct val="150000"/>
                        </a:lnSpc>
                        <a:spcBef>
                          <a:spcPts val="600"/>
                        </a:spcBef>
                        <a:spcAft>
                          <a:spcPts val="0"/>
                        </a:spcAft>
                      </a:pPr>
                      <a:r>
                        <a:rPr lang="en-US" sz="1000">
                          <a:solidFill>
                            <a:schemeClr val="tx1"/>
                          </a:solidFill>
                          <a:effectLst/>
                        </a:rPr>
                        <a:t>CAYm2</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16024">
                <a:tc gridSpan="4">
                  <a:txBody>
                    <a:bodyPr/>
                    <a:lstStyle/>
                    <a:p>
                      <a:pPr algn="just">
                        <a:lnSpc>
                          <a:spcPct val="150000"/>
                        </a:lnSpc>
                        <a:spcBef>
                          <a:spcPts val="600"/>
                        </a:spcBef>
                        <a:spcAft>
                          <a:spcPts val="0"/>
                        </a:spcAft>
                      </a:pPr>
                      <a:r>
                        <a:rPr lang="en-US" sz="1000">
                          <a:solidFill>
                            <a:schemeClr val="tx1"/>
                          </a:solidFill>
                          <a:effectLst/>
                        </a:rPr>
                        <a:t>Average Assessment</a:t>
                      </a:r>
                      <a:endParaRPr lang="en-IN" sz="10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just">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Rectangle 3"/>
          <p:cNvSpPr/>
          <p:nvPr/>
        </p:nvSpPr>
        <p:spPr>
          <a:xfrm>
            <a:off x="251520" y="2420888"/>
            <a:ext cx="8208912" cy="646331"/>
          </a:xfrm>
          <a:prstGeom prst="rect">
            <a:avLst/>
          </a:prstGeom>
        </p:spPr>
        <p:txBody>
          <a:bodyPr wrap="square">
            <a:spAutoFit/>
          </a:bodyPr>
          <a:lstStyle/>
          <a:p>
            <a:r>
              <a:rPr lang="en-US" b="1" dirty="0"/>
              <a:t>5.4. Faculty Retention (25)</a:t>
            </a:r>
            <a:endParaRPr lang="en-IN" dirty="0"/>
          </a:p>
          <a:p>
            <a:r>
              <a:rPr lang="en-US" b="1" dirty="0"/>
              <a:t>        No. of regular faculty members in CAYm2=                   CAYm1=                    CAY=</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1467464183"/>
              </p:ext>
            </p:extLst>
          </p:nvPr>
        </p:nvGraphicFramePr>
        <p:xfrm>
          <a:off x="755576" y="3284984"/>
          <a:ext cx="7704856" cy="3120774"/>
        </p:xfrm>
        <a:graphic>
          <a:graphicData uri="http://schemas.openxmlformats.org/drawingml/2006/table">
            <a:tbl>
              <a:tblPr firstRow="1" firstCol="1" bandRow="1">
                <a:tableStyleId>{5C22544A-7EE6-4342-B048-85BDC9FD1C3A}</a:tableStyleId>
              </a:tblPr>
              <a:tblGrid>
                <a:gridCol w="6112839">
                  <a:extLst>
                    <a:ext uri="{9D8B030D-6E8A-4147-A177-3AD203B41FA5}">
                      <a16:colId xmlns:a16="http://schemas.microsoft.com/office/drawing/2014/main" val="20000"/>
                    </a:ext>
                  </a:extLst>
                </a:gridCol>
                <a:gridCol w="1592017">
                  <a:extLst>
                    <a:ext uri="{9D8B030D-6E8A-4147-A177-3AD203B41FA5}">
                      <a16:colId xmlns:a16="http://schemas.microsoft.com/office/drawing/2014/main" val="20001"/>
                    </a:ext>
                  </a:extLst>
                </a:gridCol>
              </a:tblGrid>
              <a:tr h="457618">
                <a:tc>
                  <a:txBody>
                    <a:bodyPr/>
                    <a:lstStyle/>
                    <a:p>
                      <a:pPr algn="ctr">
                        <a:lnSpc>
                          <a:spcPct val="150000"/>
                        </a:lnSpc>
                        <a:spcBef>
                          <a:spcPts val="600"/>
                        </a:spcBef>
                        <a:spcAft>
                          <a:spcPts val="0"/>
                        </a:spcAft>
                      </a:pPr>
                      <a:r>
                        <a:rPr lang="en-US" sz="1200" b="0" dirty="0">
                          <a:solidFill>
                            <a:schemeClr val="tx1"/>
                          </a:solidFill>
                          <a:effectLst/>
                        </a:rPr>
                        <a:t>Item</a:t>
                      </a:r>
                      <a:endParaRPr lang="en-IN" sz="1200" b="0" dirty="0">
                        <a:solidFill>
                          <a:schemeClr val="tx1"/>
                        </a:solidFill>
                        <a:effectLst/>
                      </a:endParaRPr>
                    </a:p>
                    <a:p>
                      <a:pPr algn="ctr">
                        <a:lnSpc>
                          <a:spcPct val="150000"/>
                        </a:lnSpc>
                        <a:spcAft>
                          <a:spcPts val="0"/>
                        </a:spcAft>
                      </a:pPr>
                      <a:r>
                        <a:rPr lang="en-US" sz="1200" b="0" dirty="0">
                          <a:solidFill>
                            <a:schemeClr val="tx1"/>
                          </a:solidFill>
                          <a:effectLst/>
                        </a:rPr>
                        <a:t>(% of faculty retained during the period of assessment keeping CAYm3 as base year)</a:t>
                      </a:r>
                      <a:endParaRPr lang="en-IN" sz="1200" b="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b="0" dirty="0">
                          <a:solidFill>
                            <a:schemeClr val="tx1"/>
                          </a:solidFill>
                          <a:effectLst/>
                        </a:rPr>
                        <a:t>Marks</a:t>
                      </a:r>
                      <a:endParaRPr lang="en-IN" sz="1200" b="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28125">
                <a:tc>
                  <a:txBody>
                    <a:bodyPr/>
                    <a:lstStyle/>
                    <a:p>
                      <a:pPr>
                        <a:lnSpc>
                          <a:spcPct val="115000"/>
                        </a:lnSpc>
                        <a:spcBef>
                          <a:spcPts val="600"/>
                        </a:spcBef>
                        <a:spcAft>
                          <a:spcPts val="0"/>
                        </a:spcAft>
                      </a:pPr>
                      <a:r>
                        <a:rPr lang="en-US" sz="1200">
                          <a:solidFill>
                            <a:schemeClr val="tx1"/>
                          </a:solidFill>
                          <a:effectLst/>
                        </a:rPr>
                        <a:t>&gt;= 90% of required Faculty members retained during the period of assessment keeping CAYm3 as base year</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10</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05699">
                <a:tc>
                  <a:txBody>
                    <a:bodyPr/>
                    <a:lstStyle/>
                    <a:p>
                      <a:pPr>
                        <a:lnSpc>
                          <a:spcPct val="115000"/>
                        </a:lnSpc>
                        <a:spcBef>
                          <a:spcPts val="600"/>
                        </a:spcBef>
                        <a:spcAft>
                          <a:spcPts val="0"/>
                        </a:spcAft>
                      </a:pPr>
                      <a:r>
                        <a:rPr lang="en-US" sz="1200">
                          <a:solidFill>
                            <a:schemeClr val="tx1"/>
                          </a:solidFill>
                          <a:effectLst/>
                        </a:rPr>
                        <a:t>&gt;=75% of required Faculty members retained during the period of assessment keeping CAYm3 as base year</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08</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57618">
                <a:tc>
                  <a:txBody>
                    <a:bodyPr/>
                    <a:lstStyle/>
                    <a:p>
                      <a:pPr>
                        <a:lnSpc>
                          <a:spcPct val="150000"/>
                        </a:lnSpc>
                        <a:spcBef>
                          <a:spcPts val="600"/>
                        </a:spcBef>
                        <a:spcAft>
                          <a:spcPts val="0"/>
                        </a:spcAft>
                      </a:pPr>
                      <a:r>
                        <a:rPr lang="en-US" sz="1200">
                          <a:solidFill>
                            <a:schemeClr val="tx1"/>
                          </a:solidFill>
                          <a:effectLst/>
                        </a:rPr>
                        <a:t>&gt;= 60% of required Faculty members retained during the period of assessment keeping CAYm3 as base year</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06</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57618">
                <a:tc>
                  <a:txBody>
                    <a:bodyPr/>
                    <a:lstStyle/>
                    <a:p>
                      <a:pPr>
                        <a:lnSpc>
                          <a:spcPct val="150000"/>
                        </a:lnSpc>
                        <a:spcBef>
                          <a:spcPts val="600"/>
                        </a:spcBef>
                        <a:spcAft>
                          <a:spcPts val="0"/>
                        </a:spcAft>
                      </a:pPr>
                      <a:r>
                        <a:rPr lang="en-US" sz="1200">
                          <a:solidFill>
                            <a:schemeClr val="tx1"/>
                          </a:solidFill>
                          <a:effectLst/>
                        </a:rPr>
                        <a:t>&gt;= 50% of required Faculty members retained during the period of assessment keeping CAYm3 as base year</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04</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57618">
                <a:tc>
                  <a:txBody>
                    <a:bodyPr/>
                    <a:lstStyle/>
                    <a:p>
                      <a:pPr>
                        <a:lnSpc>
                          <a:spcPct val="150000"/>
                        </a:lnSpc>
                        <a:spcBef>
                          <a:spcPts val="600"/>
                        </a:spcBef>
                        <a:spcAft>
                          <a:spcPts val="0"/>
                        </a:spcAft>
                      </a:pPr>
                      <a:r>
                        <a:rPr lang="en-US" sz="1200" dirty="0">
                          <a:solidFill>
                            <a:schemeClr val="tx1"/>
                          </a:solidFill>
                          <a:effectLst/>
                        </a:rPr>
                        <a:t>&lt; 50% of required Faculty members retained during the period of assessment keeping CAYm3 as base year</a:t>
                      </a:r>
                      <a:endParaRPr lang="en-IN" sz="12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chemeClr val="tx1"/>
                          </a:solidFill>
                          <a:effectLst/>
                        </a:rPr>
                        <a:t>0 </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6" name="Footer Placeholder 5">
            <a:extLst>
              <a:ext uri="{FF2B5EF4-FFF2-40B4-BE49-F238E27FC236}">
                <a16:creationId xmlns:a16="http://schemas.microsoft.com/office/drawing/2014/main" id="{0E09EEC2-561B-4FAA-8232-3A3A6AB6A509}"/>
              </a:ext>
            </a:extLst>
          </p:cNvPr>
          <p:cNvSpPr>
            <a:spLocks noGrp="1"/>
          </p:cNvSpPr>
          <p:nvPr>
            <p:ph type="ftr" sz="quarter" idx="11"/>
          </p:nvPr>
        </p:nvSpPr>
        <p:spPr/>
        <p:txBody>
          <a:bodyPr/>
          <a:lstStyle/>
          <a:p>
            <a:r>
              <a:rPr lang="en-US"/>
              <a:t>NBA SAR Tier II INDORE 8th June 2018</a:t>
            </a:r>
            <a:endParaRPr lang="en-IN"/>
          </a:p>
        </p:txBody>
      </p:sp>
      <p:sp>
        <p:nvSpPr>
          <p:cNvPr id="7" name="Slide Number Placeholder 6">
            <a:extLst>
              <a:ext uri="{FF2B5EF4-FFF2-40B4-BE49-F238E27FC236}">
                <a16:creationId xmlns:a16="http://schemas.microsoft.com/office/drawing/2014/main" id="{6F129AAC-DC49-4E8F-A0CA-15762E1C2EE8}"/>
              </a:ext>
            </a:extLst>
          </p:cNvPr>
          <p:cNvSpPr>
            <a:spLocks noGrp="1"/>
          </p:cNvSpPr>
          <p:nvPr>
            <p:ph type="sldNum" sz="quarter" idx="12"/>
          </p:nvPr>
        </p:nvSpPr>
        <p:spPr/>
        <p:txBody>
          <a:bodyPr/>
          <a:lstStyle/>
          <a:p>
            <a:fld id="{422658B8-A02A-475D-9AE9-842168B0879B}" type="slidenum">
              <a:rPr lang="en-IN" smtClean="0"/>
              <a:t>36</a:t>
            </a:fld>
            <a:endParaRPr lang="en-IN"/>
          </a:p>
        </p:txBody>
      </p:sp>
    </p:spTree>
    <p:extLst>
      <p:ext uri="{BB962C8B-B14F-4D97-AF65-F5344CB8AC3E}">
        <p14:creationId xmlns:p14="http://schemas.microsoft.com/office/powerpoint/2010/main" val="12233367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496944" cy="2400657"/>
          </a:xfrm>
          <a:prstGeom prst="rect">
            <a:avLst/>
          </a:prstGeom>
        </p:spPr>
        <p:txBody>
          <a:bodyPr wrap="square">
            <a:spAutoFit/>
          </a:bodyPr>
          <a:lstStyle/>
          <a:p>
            <a:r>
              <a:rPr lang="en-US" b="1" dirty="0"/>
              <a:t>5.5.   Innovations by the Faculty in Teaching and Learning (20) </a:t>
            </a:r>
            <a:endParaRPr lang="en-IN" dirty="0"/>
          </a:p>
          <a:p>
            <a:pPr marL="539750"/>
            <a:r>
              <a:rPr lang="en-US" sz="1200" i="1" dirty="0"/>
              <a:t>Innovations by the Faculty in teaching and learning shall be summarized as per the following description. </a:t>
            </a:r>
            <a:endParaRPr lang="en-IN" sz="1200" dirty="0"/>
          </a:p>
          <a:p>
            <a:pPr marL="539750"/>
            <a:r>
              <a:rPr lang="en-US" sz="1200" i="1" dirty="0"/>
              <a:t>Contributions to teaching and learning are activities that contribute to the improvement of student learning. These activities may include innovations not limited to, use of ICT, instruction delivery, instructional methods, assessment, evaluation and inclusive class rooms that lead to effective, efficient and engaging instruction. Any contributions to teaching and learning should satisfy the following criteria: </a:t>
            </a:r>
          </a:p>
          <a:p>
            <a:pPr marL="711200" lvl="0" indent="-171450">
              <a:buFont typeface="Arial" panose="020B0604020202020204" pitchFamily="34" charset="0"/>
              <a:buChar char="•"/>
            </a:pPr>
            <a:r>
              <a:rPr lang="en-US" sz="1200" i="1" dirty="0"/>
              <a:t>The work must be made available on Institute website </a:t>
            </a:r>
            <a:endParaRPr lang="en-IN" sz="1200" dirty="0"/>
          </a:p>
          <a:p>
            <a:pPr marL="711200" lvl="0" indent="-171450">
              <a:buFont typeface="Arial" panose="020B0604020202020204" pitchFamily="34" charset="0"/>
              <a:buChar char="•"/>
            </a:pPr>
            <a:r>
              <a:rPr lang="en-US" sz="1200" i="1" dirty="0"/>
              <a:t>The work must be available for peer review and critique </a:t>
            </a:r>
            <a:endParaRPr lang="en-IN" sz="1200" dirty="0"/>
          </a:p>
          <a:p>
            <a:pPr marL="711200" lvl="0" indent="-171450">
              <a:buFont typeface="Arial" panose="020B0604020202020204" pitchFamily="34" charset="0"/>
              <a:buChar char="•"/>
            </a:pPr>
            <a:r>
              <a:rPr lang="en-US" sz="1200" i="1" dirty="0"/>
              <a:t>The work must be reproducible and developed further by other scholars </a:t>
            </a:r>
            <a:endParaRPr lang="en-IN" sz="1200" dirty="0"/>
          </a:p>
          <a:p>
            <a:pPr marL="539750"/>
            <a:r>
              <a:rPr lang="en-US" sz="1200" i="1" dirty="0"/>
              <a:t>The department/institution may set up appropriate processes for making the contributions available to the public, getting them reviewed and for rewarding. These may typically include statement of clear goals, adequate preparation, use of appropriate methods, significance of results, effective presentation and reflective critique </a:t>
            </a:r>
            <a:endParaRPr lang="en-IN" sz="1200" dirty="0"/>
          </a:p>
        </p:txBody>
      </p:sp>
      <p:sp>
        <p:nvSpPr>
          <p:cNvPr id="3" name="Rectangle 2"/>
          <p:cNvSpPr/>
          <p:nvPr/>
        </p:nvSpPr>
        <p:spPr>
          <a:xfrm>
            <a:off x="285730" y="2852936"/>
            <a:ext cx="8496944" cy="923330"/>
          </a:xfrm>
          <a:prstGeom prst="rect">
            <a:avLst/>
          </a:prstGeom>
        </p:spPr>
        <p:txBody>
          <a:bodyPr wrap="square">
            <a:spAutoFit/>
          </a:bodyPr>
          <a:lstStyle/>
          <a:p>
            <a:r>
              <a:rPr lang="en-US" b="1" dirty="0"/>
              <a:t>5.6. Faculty as participants in Faculty development/training activities/STTPs (15) </a:t>
            </a:r>
            <a:endParaRPr lang="en-IN" dirty="0"/>
          </a:p>
          <a:p>
            <a:pPr marL="539750" lvl="0"/>
            <a:r>
              <a:rPr lang="en-US" sz="1200" dirty="0"/>
              <a:t>A Faculty scores maximum five points for participation </a:t>
            </a:r>
            <a:endParaRPr lang="en-IN" sz="1200" dirty="0"/>
          </a:p>
          <a:p>
            <a:pPr marL="539750" lvl="0"/>
            <a:r>
              <a:rPr lang="en-US" sz="1200" dirty="0"/>
              <a:t>Participation in 2 to 5 days Faculty/ Faculty development program: 3 Points</a:t>
            </a:r>
            <a:endParaRPr lang="en-IN" sz="1200" dirty="0"/>
          </a:p>
          <a:p>
            <a:pPr marL="539750" lvl="0"/>
            <a:r>
              <a:rPr lang="en-US" sz="1200" dirty="0"/>
              <a:t>Participation &gt;5 days Faculty/ Faculty development program: 5 points</a:t>
            </a:r>
            <a:endParaRPr lang="en-IN" sz="1200" dirty="0"/>
          </a:p>
        </p:txBody>
      </p:sp>
      <p:graphicFrame>
        <p:nvGraphicFramePr>
          <p:cNvPr id="4" name="Table 3"/>
          <p:cNvGraphicFramePr>
            <a:graphicFrameLocks noGrp="1"/>
          </p:cNvGraphicFramePr>
          <p:nvPr>
            <p:extLst>
              <p:ext uri="{D42A27DB-BD31-4B8C-83A1-F6EECF244321}">
                <p14:modId xmlns:p14="http://schemas.microsoft.com/office/powerpoint/2010/main" val="358381293"/>
              </p:ext>
            </p:extLst>
          </p:nvPr>
        </p:nvGraphicFramePr>
        <p:xfrm>
          <a:off x="537758" y="3933056"/>
          <a:ext cx="7992888" cy="2165583"/>
        </p:xfrm>
        <a:graphic>
          <a:graphicData uri="http://schemas.openxmlformats.org/drawingml/2006/table">
            <a:tbl>
              <a:tblPr firstRow="1" firstCol="1" bandRow="1">
                <a:tableStyleId>{5C22544A-7EE6-4342-B048-85BDC9FD1C3A}</a:tableStyleId>
              </a:tblPr>
              <a:tblGrid>
                <a:gridCol w="4188589">
                  <a:extLst>
                    <a:ext uri="{9D8B030D-6E8A-4147-A177-3AD203B41FA5}">
                      <a16:colId xmlns:a16="http://schemas.microsoft.com/office/drawing/2014/main" val="20000"/>
                    </a:ext>
                  </a:extLst>
                </a:gridCol>
                <a:gridCol w="1319281">
                  <a:extLst>
                    <a:ext uri="{9D8B030D-6E8A-4147-A177-3AD203B41FA5}">
                      <a16:colId xmlns:a16="http://schemas.microsoft.com/office/drawing/2014/main" val="20001"/>
                    </a:ext>
                  </a:extLst>
                </a:gridCol>
                <a:gridCol w="1300410">
                  <a:extLst>
                    <a:ext uri="{9D8B030D-6E8A-4147-A177-3AD203B41FA5}">
                      <a16:colId xmlns:a16="http://schemas.microsoft.com/office/drawing/2014/main" val="20002"/>
                    </a:ext>
                  </a:extLst>
                </a:gridCol>
                <a:gridCol w="1184608">
                  <a:extLst>
                    <a:ext uri="{9D8B030D-6E8A-4147-A177-3AD203B41FA5}">
                      <a16:colId xmlns:a16="http://schemas.microsoft.com/office/drawing/2014/main" val="20003"/>
                    </a:ext>
                  </a:extLst>
                </a:gridCol>
              </a:tblGrid>
              <a:tr h="267722">
                <a:tc rowSpan="2">
                  <a:txBody>
                    <a:bodyPr/>
                    <a:lstStyle/>
                    <a:p>
                      <a:pPr algn="ctr">
                        <a:lnSpc>
                          <a:spcPct val="100000"/>
                        </a:lnSpc>
                        <a:spcBef>
                          <a:spcPts val="0"/>
                        </a:spcBef>
                        <a:spcAft>
                          <a:spcPts val="0"/>
                        </a:spcAft>
                      </a:pPr>
                      <a:r>
                        <a:rPr lang="en-US" sz="900" dirty="0">
                          <a:solidFill>
                            <a:schemeClr val="tx1"/>
                          </a:solidFill>
                          <a:effectLst/>
                        </a:rPr>
                        <a:t>Name of the Faculty</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lnSpc>
                          <a:spcPct val="100000"/>
                        </a:lnSpc>
                        <a:spcBef>
                          <a:spcPts val="0"/>
                        </a:spcBef>
                        <a:spcAft>
                          <a:spcPts val="0"/>
                        </a:spcAft>
                      </a:pPr>
                      <a:r>
                        <a:rPr lang="en-US" sz="900">
                          <a:solidFill>
                            <a:schemeClr val="tx1"/>
                          </a:solidFill>
                          <a:effectLst/>
                        </a:rPr>
                        <a:t>Max. 5 per Faculty</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153293">
                <a:tc vMerge="1">
                  <a:txBody>
                    <a:bodyPr/>
                    <a:lstStyle/>
                    <a:p>
                      <a:endParaRPr lang="en-IN"/>
                    </a:p>
                  </a:txBody>
                  <a:tcPr/>
                </a:tc>
                <a:tc>
                  <a:txBody>
                    <a:bodyPr/>
                    <a:lstStyle/>
                    <a:p>
                      <a:pPr algn="ctr">
                        <a:lnSpc>
                          <a:spcPct val="100000"/>
                        </a:lnSpc>
                        <a:spcBef>
                          <a:spcPts val="0"/>
                        </a:spcBef>
                        <a:spcAft>
                          <a:spcPts val="0"/>
                        </a:spcAft>
                      </a:pPr>
                      <a:r>
                        <a:rPr lang="en-US" sz="900" dirty="0">
                          <a:solidFill>
                            <a:schemeClr val="tx1"/>
                          </a:solidFill>
                          <a:effectLst/>
                        </a:rPr>
                        <a:t>CAYm1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dirty="0">
                          <a:solidFill>
                            <a:schemeClr val="tx1"/>
                          </a:solidFill>
                          <a:effectLst/>
                        </a:rPr>
                        <a:t>CAYm2</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dirty="0">
                          <a:solidFill>
                            <a:schemeClr val="tx1"/>
                          </a:solidFill>
                          <a:effectLst/>
                        </a:rPr>
                        <a:t>CAYm3</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8875">
                <a:tc>
                  <a:txBody>
                    <a:bodyPr/>
                    <a:lstStyle/>
                    <a:p>
                      <a:pPr algn="ct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17300">
                <a:tc>
                  <a:txBody>
                    <a:bodyPr/>
                    <a:lstStyle/>
                    <a:p>
                      <a:pPr algn="ctr">
                        <a:lnSpc>
                          <a:spcPct val="100000"/>
                        </a:lnSpc>
                        <a:spcBef>
                          <a:spcPts val="0"/>
                        </a:spcBef>
                        <a:spcAft>
                          <a:spcPts val="0"/>
                        </a:spcAft>
                      </a:pPr>
                      <a:r>
                        <a:rPr lang="en-US" sz="9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06723">
                <a:tc>
                  <a:txBody>
                    <a:bodyPr/>
                    <a:lstStyle/>
                    <a:p>
                      <a:pPr algn="ctr">
                        <a:lnSpc>
                          <a:spcPct val="100000"/>
                        </a:lnSpc>
                        <a:spcBef>
                          <a:spcPts val="0"/>
                        </a:spcBef>
                        <a:spcAft>
                          <a:spcPts val="0"/>
                        </a:spcAft>
                      </a:pPr>
                      <a:r>
                        <a:rPr lang="en-US" sz="900">
                          <a:solidFill>
                            <a:schemeClr val="tx1"/>
                          </a:solidFill>
                          <a:effectLst/>
                        </a:rPr>
                        <a:t>Sum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58791">
                <a:tc>
                  <a:txBody>
                    <a:bodyPr/>
                    <a:lstStyle/>
                    <a:p>
                      <a:pPr algn="ctr">
                        <a:lnSpc>
                          <a:spcPct val="100000"/>
                        </a:lnSpc>
                        <a:spcBef>
                          <a:spcPts val="0"/>
                        </a:spcBef>
                        <a:spcAft>
                          <a:spcPts val="0"/>
                        </a:spcAft>
                      </a:pPr>
                      <a:r>
                        <a:rPr lang="en-US" sz="900" dirty="0">
                          <a:solidFill>
                            <a:schemeClr val="tx1"/>
                          </a:solidFill>
                          <a:effectLst/>
                        </a:rPr>
                        <a:t>RF= Number of Faculty required to comply with 20:1 Student-Faculty ratio as per 5.1</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40479">
                <a:tc>
                  <a:txBody>
                    <a:bodyPr/>
                    <a:lstStyle/>
                    <a:p>
                      <a:pPr algn="ctr">
                        <a:lnSpc>
                          <a:spcPct val="100000"/>
                        </a:lnSpc>
                        <a:spcBef>
                          <a:spcPts val="0"/>
                        </a:spcBef>
                        <a:spcAft>
                          <a:spcPts val="0"/>
                        </a:spcAft>
                      </a:pPr>
                      <a:r>
                        <a:rPr lang="en-US" sz="900" dirty="0">
                          <a:solidFill>
                            <a:schemeClr val="tx1"/>
                          </a:solidFill>
                          <a:effectLst/>
                        </a:rPr>
                        <a:t>Assessment = 3 × (Sum/0.5 RF)</a:t>
                      </a:r>
                      <a:endParaRPr lang="en-IN" sz="1200" dirty="0">
                        <a:solidFill>
                          <a:schemeClr val="tx1"/>
                        </a:solidFill>
                        <a:effectLst/>
                      </a:endParaRPr>
                    </a:p>
                    <a:p>
                      <a:pPr algn="ctr">
                        <a:lnSpc>
                          <a:spcPct val="100000"/>
                        </a:lnSpc>
                        <a:spcBef>
                          <a:spcPts val="0"/>
                        </a:spcBef>
                        <a:spcAft>
                          <a:spcPts val="0"/>
                        </a:spcAft>
                      </a:pPr>
                      <a:r>
                        <a:rPr lang="en-US" sz="900" dirty="0">
                          <a:solidFill>
                            <a:schemeClr val="tx1"/>
                          </a:solidFill>
                          <a:effectLst/>
                        </a:rPr>
                        <a:t>(Marks limited to 15)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9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32400">
                <a:tc gridSpan="3">
                  <a:txBody>
                    <a:bodyPr/>
                    <a:lstStyle/>
                    <a:p>
                      <a:pPr algn="ctr">
                        <a:lnSpc>
                          <a:spcPct val="100000"/>
                        </a:lnSpc>
                        <a:spcBef>
                          <a:spcPts val="0"/>
                        </a:spcBef>
                        <a:spcAft>
                          <a:spcPts val="0"/>
                        </a:spcAft>
                      </a:pPr>
                      <a:r>
                        <a:rPr lang="en-US" sz="900" dirty="0">
                          <a:solidFill>
                            <a:schemeClr val="tx1"/>
                          </a:solidFill>
                          <a:effectLst/>
                        </a:rPr>
                        <a:t>Average assessment over last three years (Marks limited to 15) =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a:txBody>
                    <a:bodyPr/>
                    <a:lstStyle/>
                    <a:p>
                      <a:pPr algn="ctr">
                        <a:lnSpc>
                          <a:spcPct val="100000"/>
                        </a:lnSpc>
                        <a:spcBef>
                          <a:spcPts val="0"/>
                        </a:spcBef>
                        <a:spcAft>
                          <a:spcPts val="0"/>
                        </a:spcAft>
                      </a:pPr>
                      <a:r>
                        <a:rPr lang="en-US" sz="9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5" name="Footer Placeholder 4">
            <a:extLst>
              <a:ext uri="{FF2B5EF4-FFF2-40B4-BE49-F238E27FC236}">
                <a16:creationId xmlns:a16="http://schemas.microsoft.com/office/drawing/2014/main" id="{CE1186C6-020B-4502-A47F-AF33D51F2C61}"/>
              </a:ext>
            </a:extLst>
          </p:cNvPr>
          <p:cNvSpPr>
            <a:spLocks noGrp="1"/>
          </p:cNvSpPr>
          <p:nvPr>
            <p:ph type="ftr" sz="quarter" idx="11"/>
          </p:nvPr>
        </p:nvSpPr>
        <p:spPr/>
        <p:txBody>
          <a:bodyPr/>
          <a:lstStyle/>
          <a:p>
            <a:r>
              <a:rPr lang="en-US"/>
              <a:t>NBA SAR Tier II INDORE 8th June 2018</a:t>
            </a:r>
            <a:endParaRPr lang="en-IN"/>
          </a:p>
        </p:txBody>
      </p:sp>
      <p:sp>
        <p:nvSpPr>
          <p:cNvPr id="6" name="Slide Number Placeholder 5">
            <a:extLst>
              <a:ext uri="{FF2B5EF4-FFF2-40B4-BE49-F238E27FC236}">
                <a16:creationId xmlns:a16="http://schemas.microsoft.com/office/drawing/2014/main" id="{6FF5C929-D390-43C2-9210-6D8ACF80EA07}"/>
              </a:ext>
            </a:extLst>
          </p:cNvPr>
          <p:cNvSpPr>
            <a:spLocks noGrp="1"/>
          </p:cNvSpPr>
          <p:nvPr>
            <p:ph type="sldNum" sz="quarter" idx="12"/>
          </p:nvPr>
        </p:nvSpPr>
        <p:spPr/>
        <p:txBody>
          <a:bodyPr/>
          <a:lstStyle/>
          <a:p>
            <a:fld id="{422658B8-A02A-475D-9AE9-842168B0879B}" type="slidenum">
              <a:rPr lang="en-IN" smtClean="0"/>
              <a:t>37</a:t>
            </a:fld>
            <a:endParaRPr lang="en-IN"/>
          </a:p>
        </p:txBody>
      </p:sp>
    </p:spTree>
    <p:extLst>
      <p:ext uri="{BB962C8B-B14F-4D97-AF65-F5344CB8AC3E}">
        <p14:creationId xmlns:p14="http://schemas.microsoft.com/office/powerpoint/2010/main" val="34946746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4624"/>
            <a:ext cx="8280920" cy="6724918"/>
          </a:xfrm>
          <a:prstGeom prst="rect">
            <a:avLst/>
          </a:prstGeom>
        </p:spPr>
        <p:txBody>
          <a:bodyPr wrap="square">
            <a:spAutoFit/>
          </a:bodyPr>
          <a:lstStyle/>
          <a:p>
            <a:r>
              <a:rPr lang="en-US" b="1" dirty="0"/>
              <a:t>5.7. Research and Development (30) </a:t>
            </a:r>
            <a:endParaRPr lang="en-IN" dirty="0"/>
          </a:p>
          <a:p>
            <a:pPr marL="449263"/>
            <a:r>
              <a:rPr lang="en-US" b="1" dirty="0"/>
              <a:t>5.7.1. Academic Research (10)</a:t>
            </a:r>
            <a:endParaRPr lang="en-IN" b="1" dirty="0"/>
          </a:p>
          <a:p>
            <a:pPr marL="989013"/>
            <a:r>
              <a:rPr lang="en-US" sz="1200" dirty="0"/>
              <a:t>Academic research includes research paper publications, Ph.D. guidance, and faculty receiving Ph.D. during the assessment period. </a:t>
            </a:r>
            <a:endParaRPr lang="en-IN" sz="1200" dirty="0"/>
          </a:p>
          <a:p>
            <a:r>
              <a:rPr lang="en-US" sz="1200" dirty="0"/>
              <a:t> </a:t>
            </a:r>
            <a:endParaRPr lang="en-IN" sz="1200" dirty="0"/>
          </a:p>
          <a:p>
            <a:pPr marL="989013" lvl="0"/>
            <a:r>
              <a:rPr lang="en-US" sz="1200" dirty="0"/>
              <a:t>Number of quality publications in refereed/SCI Journals, citations, Books/Book Chapters etc. ((6)</a:t>
            </a:r>
            <a:endParaRPr lang="en-IN" sz="1200" dirty="0"/>
          </a:p>
          <a:p>
            <a:r>
              <a:rPr lang="en-US" sz="1200" dirty="0"/>
              <a:t> </a:t>
            </a:r>
            <a:endParaRPr lang="en-IN" sz="1200" dirty="0"/>
          </a:p>
          <a:p>
            <a:pPr marL="989013" lvl="0"/>
            <a:r>
              <a:rPr lang="en-US" sz="1200" dirty="0"/>
              <a:t>Ph.D. guided /Ph.D. awarded during the assessment period while working in the institute (4)</a:t>
            </a:r>
            <a:endParaRPr lang="en-IN" sz="1200" dirty="0"/>
          </a:p>
          <a:p>
            <a:pPr marL="989013"/>
            <a:r>
              <a:rPr lang="en-US" sz="1200" dirty="0"/>
              <a:t>All relevant details shall be mentioned. </a:t>
            </a:r>
          </a:p>
          <a:p>
            <a:pPr marL="989013"/>
            <a:endParaRPr lang="en-IN" sz="1200" dirty="0"/>
          </a:p>
          <a:p>
            <a:pPr marL="449263"/>
            <a:r>
              <a:rPr lang="en-US" b="1" dirty="0"/>
              <a:t>5.7.2. Sponsored Research (5)</a:t>
            </a:r>
            <a:endParaRPr lang="en-IN" dirty="0"/>
          </a:p>
          <a:p>
            <a:pPr marL="989013"/>
            <a:r>
              <a:rPr lang="en-US" b="1" dirty="0"/>
              <a:t> </a:t>
            </a:r>
            <a:r>
              <a:rPr lang="en-US" sz="1200" dirty="0"/>
              <a:t>Funded research from outside:</a:t>
            </a:r>
            <a:endParaRPr lang="en-IN" sz="1200" dirty="0"/>
          </a:p>
          <a:p>
            <a:pPr marL="989013"/>
            <a:r>
              <a:rPr lang="en-US" sz="1200" dirty="0"/>
              <a:t>(Provide a list with Project Title, Funding Agency, Amount and Duration)</a:t>
            </a:r>
            <a:endParaRPr lang="en-IN" sz="1200" dirty="0"/>
          </a:p>
          <a:p>
            <a:pPr marL="989013"/>
            <a:r>
              <a:rPr lang="en-US" sz="1200" dirty="0"/>
              <a:t>Funding Amount (Cumulative during CAYm1, CAYm2 and CAYm3): </a:t>
            </a:r>
            <a:endParaRPr lang="en-IN" sz="1200" dirty="0"/>
          </a:p>
          <a:p>
            <a:pPr marL="989013"/>
            <a:r>
              <a:rPr lang="en-US" sz="1200" dirty="0"/>
              <a:t>Amount &gt; 20 </a:t>
            </a:r>
            <a:r>
              <a:rPr lang="en-IN" sz="1200" dirty="0"/>
              <a:t>Lakh </a:t>
            </a:r>
            <a:r>
              <a:rPr lang="en-US" sz="1200" dirty="0"/>
              <a:t>– 5 </a:t>
            </a:r>
            <a:r>
              <a:rPr lang="da-DK" sz="1200" dirty="0"/>
              <a:t>Marks, </a:t>
            </a:r>
            <a:endParaRPr lang="en-IN" sz="1200" dirty="0"/>
          </a:p>
          <a:p>
            <a:pPr marL="989013"/>
            <a:r>
              <a:rPr lang="en-US" sz="1200" dirty="0"/>
              <a:t>Amount &gt; 16 and </a:t>
            </a:r>
            <a:r>
              <a:rPr lang="en-IN" sz="1200" u="sng" dirty="0"/>
              <a:t>&lt;</a:t>
            </a:r>
            <a:r>
              <a:rPr lang="en-IN" sz="1200" dirty="0"/>
              <a:t> 20 Lakh </a:t>
            </a:r>
            <a:r>
              <a:rPr lang="en-US" sz="1200" dirty="0"/>
              <a:t>–  4 Marks</a:t>
            </a:r>
            <a:r>
              <a:rPr lang="en-IN" sz="1200" dirty="0"/>
              <a:t>, </a:t>
            </a:r>
          </a:p>
          <a:p>
            <a:pPr marL="989013"/>
            <a:r>
              <a:rPr lang="en-US" sz="1200" dirty="0"/>
              <a:t>Amount &gt;  12 and </a:t>
            </a:r>
            <a:r>
              <a:rPr lang="en-IN" sz="1200" u="sng" dirty="0"/>
              <a:t>&lt;</a:t>
            </a:r>
            <a:r>
              <a:rPr lang="en-IN" sz="1200" dirty="0"/>
              <a:t> 16</a:t>
            </a:r>
            <a:r>
              <a:rPr lang="en-US" sz="1200" dirty="0"/>
              <a:t> </a:t>
            </a:r>
            <a:r>
              <a:rPr lang="en-IN" sz="1200" dirty="0"/>
              <a:t>Lakh </a:t>
            </a:r>
            <a:r>
              <a:rPr lang="en-US" sz="1200" dirty="0"/>
              <a:t>–  3</a:t>
            </a:r>
            <a:r>
              <a:rPr lang="da-DK" sz="1200" dirty="0"/>
              <a:t> Marks, </a:t>
            </a:r>
            <a:endParaRPr lang="en-IN" sz="1200" dirty="0"/>
          </a:p>
          <a:p>
            <a:pPr marL="989013"/>
            <a:r>
              <a:rPr lang="en-US" sz="1200" dirty="0"/>
              <a:t>Amount </a:t>
            </a:r>
            <a:r>
              <a:rPr lang="en-IN" sz="1200" u="sng" dirty="0"/>
              <a:t>&gt;</a:t>
            </a:r>
            <a:r>
              <a:rPr lang="en-IN" sz="1200" dirty="0"/>
              <a:t> 8</a:t>
            </a:r>
            <a:r>
              <a:rPr lang="en-US" sz="1200" dirty="0"/>
              <a:t> and </a:t>
            </a:r>
            <a:r>
              <a:rPr lang="en-IN" sz="1200" u="sng" dirty="0"/>
              <a:t>&lt;</a:t>
            </a:r>
            <a:r>
              <a:rPr lang="en-IN" sz="1200" dirty="0"/>
              <a:t> 12 Lakh </a:t>
            </a:r>
            <a:r>
              <a:rPr lang="en-US" sz="1200" dirty="0"/>
              <a:t>– 2</a:t>
            </a:r>
            <a:r>
              <a:rPr lang="da-DK" sz="1200" dirty="0"/>
              <a:t> Marks, </a:t>
            </a:r>
          </a:p>
          <a:p>
            <a:pPr marL="989013"/>
            <a:r>
              <a:rPr lang="en-US" sz="1200" dirty="0"/>
              <a:t>Amount </a:t>
            </a:r>
            <a:r>
              <a:rPr lang="en-IN" sz="1200" u="sng" dirty="0"/>
              <a:t>&gt;</a:t>
            </a:r>
            <a:r>
              <a:rPr lang="en-IN" sz="1200" dirty="0"/>
              <a:t> 4</a:t>
            </a:r>
            <a:r>
              <a:rPr lang="en-US" sz="1200" dirty="0"/>
              <a:t> and </a:t>
            </a:r>
            <a:r>
              <a:rPr lang="en-IN" sz="1200" u="sng" dirty="0"/>
              <a:t>&lt;</a:t>
            </a:r>
            <a:r>
              <a:rPr lang="en-IN" sz="1200" dirty="0"/>
              <a:t> 8 Lakh </a:t>
            </a:r>
            <a:r>
              <a:rPr lang="en-US" sz="1200" dirty="0"/>
              <a:t>–1</a:t>
            </a:r>
            <a:r>
              <a:rPr lang="da-DK" sz="1200" dirty="0"/>
              <a:t>Marks, </a:t>
            </a:r>
          </a:p>
          <a:p>
            <a:pPr marL="989013"/>
            <a:r>
              <a:rPr lang="en-US" sz="1200" dirty="0"/>
              <a:t>Amount &lt;  4 </a:t>
            </a:r>
            <a:r>
              <a:rPr lang="en-IN" sz="1200" dirty="0"/>
              <a:t>Lakh </a:t>
            </a:r>
            <a:r>
              <a:rPr lang="en-US" sz="1200" dirty="0"/>
              <a:t>– 0 Marks</a:t>
            </a:r>
          </a:p>
          <a:p>
            <a:pPr marL="989013"/>
            <a:endParaRPr lang="en-IN" sz="1200" dirty="0"/>
          </a:p>
          <a:p>
            <a:pPr marL="449263"/>
            <a:r>
              <a:rPr lang="en-IN" dirty="0"/>
              <a:t> </a:t>
            </a:r>
            <a:r>
              <a:rPr lang="en-US" b="1" dirty="0"/>
              <a:t>5.7.3. Development activities (10)</a:t>
            </a:r>
            <a:endParaRPr lang="en-IN" dirty="0"/>
          </a:p>
          <a:p>
            <a:pPr marL="1079500"/>
            <a:r>
              <a:rPr lang="en-US" sz="1200" dirty="0"/>
              <a:t> Provide details:  </a:t>
            </a:r>
          </a:p>
          <a:p>
            <a:pPr marL="1079500">
              <a:buFont typeface="Arial" panose="020B0604020202020204" pitchFamily="34" charset="0"/>
              <a:buChar char="•"/>
            </a:pPr>
            <a:r>
              <a:rPr lang="en-US" sz="1200" dirty="0"/>
              <a:t>Product Development</a:t>
            </a:r>
          </a:p>
          <a:p>
            <a:pPr marL="1079500">
              <a:buFont typeface="Arial" panose="020B0604020202020204" pitchFamily="34" charset="0"/>
              <a:buChar char="•"/>
            </a:pPr>
            <a:r>
              <a:rPr lang="en-US" sz="1200" dirty="0"/>
              <a:t>Research laboratories</a:t>
            </a:r>
          </a:p>
          <a:p>
            <a:pPr marL="1079500">
              <a:buFont typeface="Arial" panose="020B0604020202020204" pitchFamily="34" charset="0"/>
              <a:buChar char="•"/>
            </a:pPr>
            <a:r>
              <a:rPr lang="en-US" sz="1200" dirty="0"/>
              <a:t>Instructional materials</a:t>
            </a:r>
          </a:p>
          <a:p>
            <a:pPr marL="1079500">
              <a:buFont typeface="Arial" panose="020B0604020202020204" pitchFamily="34" charset="0"/>
              <a:buChar char="•"/>
            </a:pPr>
            <a:r>
              <a:rPr lang="en-US" sz="1200" dirty="0"/>
              <a:t> Working models/charts/monograms etc.</a:t>
            </a:r>
          </a:p>
          <a:p>
            <a:endParaRPr lang="en-IN" sz="1100" dirty="0"/>
          </a:p>
          <a:p>
            <a:pPr marL="449263"/>
            <a:r>
              <a:rPr lang="en-US" b="1" dirty="0"/>
              <a:t>5.7.4. Consultancy (from Industry) (5) </a:t>
            </a:r>
            <a:endParaRPr lang="en-IN" dirty="0"/>
          </a:p>
          <a:p>
            <a:pPr marL="630238"/>
            <a:r>
              <a:rPr lang="en-US" sz="1200" dirty="0"/>
              <a:t>            (Provide a list with Project Title, Funding Agency, Amount and Duration)</a:t>
            </a:r>
            <a:endParaRPr lang="en-IN" sz="1200" dirty="0"/>
          </a:p>
          <a:p>
            <a:pPr marL="989013"/>
            <a:r>
              <a:rPr lang="en-US" sz="1200" dirty="0"/>
              <a:t> Funding Amount (Cumulative during CAYm1, CAYm2 and CAYm3): </a:t>
            </a:r>
            <a:endParaRPr lang="en-IN" sz="1200" dirty="0"/>
          </a:p>
          <a:p>
            <a:pPr marL="989013"/>
            <a:r>
              <a:rPr lang="en-US" sz="1200" dirty="0"/>
              <a:t>Amount &gt;10 Lacs – 5 Marks, Amount </a:t>
            </a:r>
            <a:r>
              <a:rPr lang="en-US" sz="1200" u="sng" dirty="0"/>
              <a:t>&lt;</a:t>
            </a:r>
            <a:r>
              <a:rPr lang="en-US" sz="1200" dirty="0"/>
              <a:t>10 and </a:t>
            </a:r>
            <a:r>
              <a:rPr lang="en-US" sz="1200" u="sng" dirty="0"/>
              <a:t>&gt;</a:t>
            </a:r>
            <a:r>
              <a:rPr lang="en-US" sz="1200" dirty="0"/>
              <a:t> 8 Lakh – 4 Marks,  Amount &lt; 8 and </a:t>
            </a:r>
            <a:r>
              <a:rPr lang="en-US" sz="1200" u="sng" dirty="0"/>
              <a:t>&gt;</a:t>
            </a:r>
            <a:r>
              <a:rPr lang="en-US" sz="1200" dirty="0"/>
              <a:t> 6 Lakh –  3 Marks, Amount &lt; 6 and </a:t>
            </a:r>
            <a:r>
              <a:rPr lang="en-US" sz="1200" u="sng" dirty="0"/>
              <a:t>&gt;</a:t>
            </a:r>
            <a:r>
              <a:rPr lang="en-US" sz="1200" dirty="0"/>
              <a:t> 4 Lakh –  2 Marks,  Amount &lt; 4 and </a:t>
            </a:r>
            <a:r>
              <a:rPr lang="en-US" sz="1200" u="sng" dirty="0"/>
              <a:t>&gt;</a:t>
            </a:r>
            <a:r>
              <a:rPr lang="en-US" sz="1200" dirty="0"/>
              <a:t> 2 Lakh – 2 Marks,   Amount &lt; 2 Lakh – 0 Mark</a:t>
            </a:r>
            <a:endParaRPr lang="en-IN" sz="1200" dirty="0"/>
          </a:p>
        </p:txBody>
      </p:sp>
      <p:sp>
        <p:nvSpPr>
          <p:cNvPr id="3" name="Footer Placeholder 2">
            <a:extLst>
              <a:ext uri="{FF2B5EF4-FFF2-40B4-BE49-F238E27FC236}">
                <a16:creationId xmlns:a16="http://schemas.microsoft.com/office/drawing/2014/main" id="{BD77C50F-828B-4517-8B53-D6E2871FE232}"/>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590CD9E4-038E-4BB1-AF6B-DAEF0027A730}"/>
              </a:ext>
            </a:extLst>
          </p:cNvPr>
          <p:cNvSpPr>
            <a:spLocks noGrp="1"/>
          </p:cNvSpPr>
          <p:nvPr>
            <p:ph type="sldNum" sz="quarter" idx="12"/>
          </p:nvPr>
        </p:nvSpPr>
        <p:spPr/>
        <p:txBody>
          <a:bodyPr/>
          <a:lstStyle/>
          <a:p>
            <a:fld id="{422658B8-A02A-475D-9AE9-842168B0879B}" type="slidenum">
              <a:rPr lang="en-IN" smtClean="0"/>
              <a:t>38</a:t>
            </a:fld>
            <a:endParaRPr lang="en-IN"/>
          </a:p>
        </p:txBody>
      </p:sp>
    </p:spTree>
    <p:extLst>
      <p:ext uri="{BB962C8B-B14F-4D97-AF65-F5344CB8AC3E}">
        <p14:creationId xmlns:p14="http://schemas.microsoft.com/office/powerpoint/2010/main" val="40836280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72953"/>
            <a:ext cx="8352928" cy="4062651"/>
          </a:xfrm>
          <a:prstGeom prst="rect">
            <a:avLst/>
          </a:prstGeom>
        </p:spPr>
        <p:txBody>
          <a:bodyPr wrap="square">
            <a:spAutoFit/>
          </a:bodyPr>
          <a:lstStyle/>
          <a:p>
            <a:r>
              <a:rPr lang="en-US" b="1" dirty="0"/>
              <a:t>5.8. Faculty Performance Appraisal and Development System (FPADS) (30)</a:t>
            </a:r>
            <a:endParaRPr lang="en-IN" dirty="0"/>
          </a:p>
          <a:p>
            <a:pPr marL="449263"/>
            <a:r>
              <a:rPr lang="en-US" sz="1200" dirty="0"/>
              <a:t>Faculty members of Higher Educational Institutions today have to perform a variety of tasks pertaining to diverse roles. In addition to instruction, Faculty members need to innovate and conduct research for their self-renewal, keep abreast with changes in technology, and develop expertise for effective implementation of curricula. They are also expected to provide services to the industry and community for understanding and contributing to the solution of real life problems in industry. Another role relates to the shouldering of administrative responsibilities and co-operation with other Faculty, Heads-of-Departments and the Head of Institute. An effective performance appraisal system for Faculty is vital for optimizing the contribution of individual Faculty to institutional performance.</a:t>
            </a:r>
          </a:p>
          <a:p>
            <a:pPr marL="449263"/>
            <a:endParaRPr lang="en-IN" sz="1200" dirty="0"/>
          </a:p>
          <a:p>
            <a:pPr marL="449263"/>
            <a:r>
              <a:rPr lang="en-US" sz="1200" dirty="0"/>
              <a:t>The assessment is based on:</a:t>
            </a:r>
            <a:endParaRPr lang="en-IN" sz="1200" dirty="0"/>
          </a:p>
          <a:p>
            <a:pPr marL="449263"/>
            <a:r>
              <a:rPr lang="en-US" sz="1200" dirty="0">
                <a:sym typeface="Symbol"/>
              </a:rPr>
              <a:t></a:t>
            </a:r>
            <a:r>
              <a:rPr lang="en-US" sz="1200" dirty="0"/>
              <a:t> A well-defined system for faculty appraisal for all the assessment years (10)</a:t>
            </a:r>
            <a:endParaRPr lang="en-IN" sz="1200" dirty="0"/>
          </a:p>
          <a:p>
            <a:pPr marL="449263"/>
            <a:r>
              <a:rPr lang="en-US" sz="1200" dirty="0">
                <a:sym typeface="Symbol"/>
              </a:rPr>
              <a:t></a:t>
            </a:r>
            <a:r>
              <a:rPr lang="en-US" sz="1200" dirty="0"/>
              <a:t> Its implementation and effectiveness (20)</a:t>
            </a:r>
            <a:endParaRPr lang="en-IN" sz="1200" dirty="0"/>
          </a:p>
          <a:p>
            <a:r>
              <a:rPr lang="en-US" dirty="0"/>
              <a:t> </a:t>
            </a:r>
            <a:endParaRPr lang="en-IN" dirty="0"/>
          </a:p>
          <a:p>
            <a:r>
              <a:rPr lang="en-US" b="1" dirty="0"/>
              <a:t>5.9. Visiting/Adjunct/Emeritus Faculty etc. (10)</a:t>
            </a:r>
            <a:endParaRPr lang="en-IN" dirty="0"/>
          </a:p>
          <a:p>
            <a:pPr marL="539750"/>
            <a:r>
              <a:rPr lang="en-US" sz="1200" dirty="0"/>
              <a:t>Adjunct faculty also includes Industry experts. Provide details of participation and contributions in teaching and learning and /or research by visiting/adjunct/Emeritus faculty etc. for all the assessment years:</a:t>
            </a:r>
            <a:endParaRPr lang="en-IN" sz="1200" dirty="0"/>
          </a:p>
          <a:p>
            <a:pPr marL="539750" lvl="0"/>
            <a:r>
              <a:rPr lang="en-US" sz="1200" dirty="0"/>
              <a:t>Provision of visiting/adjunct faculty (1)</a:t>
            </a:r>
            <a:endParaRPr lang="en-IN" sz="1200" dirty="0"/>
          </a:p>
          <a:p>
            <a:pPr marL="539750"/>
            <a:r>
              <a:rPr lang="en-US" sz="1200" dirty="0"/>
              <a:t> </a:t>
            </a:r>
            <a:endParaRPr lang="en-IN" sz="1200" dirty="0"/>
          </a:p>
          <a:p>
            <a:pPr marL="539750" lvl="0"/>
            <a:r>
              <a:rPr lang="en-US" sz="1200" dirty="0"/>
              <a:t>Minimum 50 hours per year interaction with adjunct faculty from industry/retired professors etc.(9)</a:t>
            </a:r>
            <a:endParaRPr lang="en-IN" sz="1200" dirty="0"/>
          </a:p>
          <a:p>
            <a:pPr marL="539750"/>
            <a:r>
              <a:rPr lang="en-US" sz="1200" b="1" dirty="0"/>
              <a:t>(Minimum 50 hours interaction in a year will result in 3 marks for that year; 3marks x 3years= 9marks)</a:t>
            </a:r>
            <a:endParaRPr lang="en-IN" sz="1200" b="1" dirty="0"/>
          </a:p>
        </p:txBody>
      </p:sp>
      <p:sp>
        <p:nvSpPr>
          <p:cNvPr id="3" name="Footer Placeholder 2">
            <a:extLst>
              <a:ext uri="{FF2B5EF4-FFF2-40B4-BE49-F238E27FC236}">
                <a16:creationId xmlns:a16="http://schemas.microsoft.com/office/drawing/2014/main" id="{D29B0169-2C15-4210-BCB1-DBF4A4D9EEC0}"/>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E3B96F85-3DC6-4D6A-94A3-245B53FF01A6}"/>
              </a:ext>
            </a:extLst>
          </p:cNvPr>
          <p:cNvSpPr>
            <a:spLocks noGrp="1"/>
          </p:cNvSpPr>
          <p:nvPr>
            <p:ph type="sldNum" sz="quarter" idx="12"/>
          </p:nvPr>
        </p:nvSpPr>
        <p:spPr/>
        <p:txBody>
          <a:bodyPr/>
          <a:lstStyle/>
          <a:p>
            <a:fld id="{422658B8-A02A-475D-9AE9-842168B0879B}" type="slidenum">
              <a:rPr lang="en-IN" smtClean="0"/>
              <a:t>39</a:t>
            </a:fld>
            <a:endParaRPr lang="en-IN"/>
          </a:p>
        </p:txBody>
      </p:sp>
    </p:spTree>
    <p:extLst>
      <p:ext uri="{BB962C8B-B14F-4D97-AF65-F5344CB8AC3E}">
        <p14:creationId xmlns:p14="http://schemas.microsoft.com/office/powerpoint/2010/main" val="2875015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2A63-7829-4613-91C9-CC60E057F0BF}"/>
              </a:ext>
            </a:extLst>
          </p:cNvPr>
          <p:cNvSpPr>
            <a:spLocks noGrp="1"/>
          </p:cNvSpPr>
          <p:nvPr>
            <p:ph type="title"/>
          </p:nvPr>
        </p:nvSpPr>
        <p:spPr>
          <a:xfrm>
            <a:off x="457200" y="274638"/>
            <a:ext cx="8229600" cy="10636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90F8C024-C4F3-4CA8-BC4C-56ACD7901A80}"/>
              </a:ext>
            </a:extLst>
          </p:cNvPr>
          <p:cNvSpPr>
            <a:spLocks noGrp="1"/>
          </p:cNvSpPr>
          <p:nvPr>
            <p:ph idx="1"/>
          </p:nvPr>
        </p:nvSpPr>
        <p:spPr>
          <a:xfrm>
            <a:off x="457200" y="685800"/>
            <a:ext cx="8229600" cy="6065838"/>
          </a:xfrm>
        </p:spPr>
        <p:txBody>
          <a:bodyPr>
            <a:normAutofit/>
          </a:bodyPr>
          <a:lstStyle/>
          <a:p>
            <a:pPr marL="0" indent="0">
              <a:buNone/>
            </a:pPr>
            <a:r>
              <a:rPr lang="en-IN" dirty="0"/>
              <a:t>Overview:  </a:t>
            </a:r>
          </a:p>
          <a:p>
            <a:r>
              <a:rPr lang="en-IN" dirty="0"/>
              <a:t>Technical Education is a service provided via processes for achieving stated </a:t>
            </a:r>
            <a:r>
              <a:rPr lang="en-IN" u="sng" dirty="0"/>
              <a:t>outcomes,</a:t>
            </a:r>
          </a:p>
          <a:p>
            <a:pPr marL="0" indent="0">
              <a:buNone/>
            </a:pPr>
            <a:r>
              <a:rPr lang="en-IN" dirty="0"/>
              <a:t>	Programme outcomes / course outcomes</a:t>
            </a:r>
          </a:p>
          <a:p>
            <a:r>
              <a:rPr lang="en-IN" dirty="0"/>
              <a:t>Processes require definition and execution. </a:t>
            </a:r>
          </a:p>
          <a:p>
            <a:r>
              <a:rPr lang="en-IN" dirty="0"/>
              <a:t>Processes also require resources</a:t>
            </a:r>
          </a:p>
          <a:p>
            <a:r>
              <a:rPr lang="en-IN" dirty="0"/>
              <a:t>Resources  group broadly into</a:t>
            </a:r>
          </a:p>
          <a:p>
            <a:pPr marL="514350" indent="-514350">
              <a:buFont typeface="+mj-lt"/>
              <a:buAutoNum type="arabicPeriod"/>
            </a:pPr>
            <a:r>
              <a:rPr lang="en-IN" sz="2800" dirty="0"/>
              <a:t>Human -  Students, faculty, Technical support and administrative support</a:t>
            </a:r>
          </a:p>
          <a:p>
            <a:pPr marL="514350" indent="-514350">
              <a:buFont typeface="+mj-lt"/>
              <a:buAutoNum type="arabicPeriod"/>
            </a:pPr>
            <a:r>
              <a:rPr lang="en-IN" sz="2800" dirty="0"/>
              <a:t>Financial- recurring (opex),non-recurring (capex)</a:t>
            </a:r>
          </a:p>
          <a:p>
            <a:pPr marL="0" indent="0">
              <a:buNone/>
            </a:pPr>
            <a:r>
              <a:rPr lang="en-IN" sz="2800" dirty="0"/>
              <a:t>3.  Infrastructure – Labs, Library, class rooms …..</a:t>
            </a:r>
          </a:p>
          <a:p>
            <a:pPr marL="0" indent="0">
              <a:buNone/>
            </a:pPr>
            <a:endParaRPr lang="en-IN" dirty="0"/>
          </a:p>
          <a:p>
            <a:pPr marL="0" indent="0">
              <a:buNone/>
            </a:pPr>
            <a:endParaRPr lang="en-IN" dirty="0"/>
          </a:p>
          <a:p>
            <a:pPr marL="0" indent="0">
              <a:buNone/>
            </a:pPr>
            <a:endParaRPr lang="en-IN" dirty="0"/>
          </a:p>
          <a:p>
            <a:endParaRPr lang="en-IN" dirty="0"/>
          </a:p>
        </p:txBody>
      </p:sp>
      <p:sp>
        <p:nvSpPr>
          <p:cNvPr id="4" name="Footer Placeholder 3">
            <a:extLst>
              <a:ext uri="{FF2B5EF4-FFF2-40B4-BE49-F238E27FC236}">
                <a16:creationId xmlns:a16="http://schemas.microsoft.com/office/drawing/2014/main" id="{A3635299-5D9B-467B-8F7D-9095867C4D42}"/>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97193BAB-AEDF-4BA1-BA5E-FAC919A7693F}"/>
              </a:ext>
            </a:extLst>
          </p:cNvPr>
          <p:cNvSpPr>
            <a:spLocks noGrp="1"/>
          </p:cNvSpPr>
          <p:nvPr>
            <p:ph type="sldNum" sz="quarter" idx="12"/>
          </p:nvPr>
        </p:nvSpPr>
        <p:spPr/>
        <p:txBody>
          <a:bodyPr/>
          <a:lstStyle/>
          <a:p>
            <a:fld id="{422658B8-A02A-475D-9AE9-842168B0879B}" type="slidenum">
              <a:rPr lang="en-IN" smtClean="0"/>
              <a:t>4</a:t>
            </a:fld>
            <a:endParaRPr lang="en-IN"/>
          </a:p>
        </p:txBody>
      </p:sp>
    </p:spTree>
    <p:extLst>
      <p:ext uri="{BB962C8B-B14F-4D97-AF65-F5344CB8AC3E}">
        <p14:creationId xmlns:p14="http://schemas.microsoft.com/office/powerpoint/2010/main" val="30270047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35187354"/>
              </p:ext>
            </p:extLst>
          </p:nvPr>
        </p:nvGraphicFramePr>
        <p:xfrm>
          <a:off x="467544" y="188640"/>
          <a:ext cx="8229600" cy="405575"/>
        </p:xfrm>
        <a:graphic>
          <a:graphicData uri="http://schemas.openxmlformats.org/drawingml/2006/table">
            <a:tbl>
              <a:tblPr firstRow="1" firstCol="1" bandRow="1">
                <a:tableStyleId>{5C22544A-7EE6-4342-B048-85BDC9FD1C3A}</a:tableStyleId>
              </a:tblPr>
              <a:tblGrid>
                <a:gridCol w="2144634">
                  <a:extLst>
                    <a:ext uri="{9D8B030D-6E8A-4147-A177-3AD203B41FA5}">
                      <a16:colId xmlns:a16="http://schemas.microsoft.com/office/drawing/2014/main" val="20000"/>
                    </a:ext>
                  </a:extLst>
                </a:gridCol>
                <a:gridCol w="4113154">
                  <a:extLst>
                    <a:ext uri="{9D8B030D-6E8A-4147-A177-3AD203B41FA5}">
                      <a16:colId xmlns:a16="http://schemas.microsoft.com/office/drawing/2014/main" val="20001"/>
                    </a:ext>
                  </a:extLst>
                </a:gridCol>
                <a:gridCol w="1971812">
                  <a:extLst>
                    <a:ext uri="{9D8B030D-6E8A-4147-A177-3AD203B41FA5}">
                      <a16:colId xmlns:a16="http://schemas.microsoft.com/office/drawing/2014/main" val="20002"/>
                    </a:ext>
                  </a:extLst>
                </a:gridCol>
              </a:tblGrid>
              <a:tr h="309880">
                <a:tc>
                  <a:txBody>
                    <a:bodyPr/>
                    <a:lstStyle/>
                    <a:p>
                      <a:pPr algn="ctr">
                        <a:lnSpc>
                          <a:spcPct val="150000"/>
                        </a:lnSpc>
                        <a:spcBef>
                          <a:spcPts val="600"/>
                        </a:spcBef>
                        <a:spcAft>
                          <a:spcPts val="0"/>
                        </a:spcAft>
                      </a:pPr>
                      <a:r>
                        <a:rPr lang="en-US" sz="1800" dirty="0">
                          <a:solidFill>
                            <a:schemeClr val="tx1"/>
                          </a:solidFill>
                          <a:effectLst/>
                        </a:rPr>
                        <a:t>CRITERION 6</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a:solidFill>
                            <a:schemeClr val="tx1"/>
                          </a:solidFill>
                          <a:effectLst/>
                        </a:rPr>
                        <a:t>Facilities and Technical Support</a:t>
                      </a:r>
                      <a:endParaRPr lang="en-IN" sz="18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80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467544" y="764704"/>
            <a:ext cx="8208912" cy="369332"/>
          </a:xfrm>
          <a:prstGeom prst="rect">
            <a:avLst/>
          </a:prstGeom>
        </p:spPr>
        <p:txBody>
          <a:bodyPr wrap="square">
            <a:spAutoFit/>
          </a:bodyPr>
          <a:lstStyle/>
          <a:p>
            <a:r>
              <a:rPr lang="en-US" b="1" dirty="0"/>
              <a:t>6.1 Adequate and well equipped laboratories, and technical manpower (30)</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691512825"/>
              </p:ext>
            </p:extLst>
          </p:nvPr>
        </p:nvGraphicFramePr>
        <p:xfrm>
          <a:off x="438485" y="1134036"/>
          <a:ext cx="8453994" cy="1786701"/>
        </p:xfrm>
        <a:graphic>
          <a:graphicData uri="http://schemas.openxmlformats.org/drawingml/2006/table">
            <a:tbl>
              <a:tblPr firstRow="1" firstCol="1" bandRow="1">
                <a:tableStyleId>{5C22544A-7EE6-4342-B048-85BDC9FD1C3A}</a:tableStyleId>
              </a:tblPr>
              <a:tblGrid>
                <a:gridCol w="843537">
                  <a:extLst>
                    <a:ext uri="{9D8B030D-6E8A-4147-A177-3AD203B41FA5}">
                      <a16:colId xmlns:a16="http://schemas.microsoft.com/office/drawing/2014/main" val="20000"/>
                    </a:ext>
                  </a:extLst>
                </a:gridCol>
                <a:gridCol w="1109571">
                  <a:extLst>
                    <a:ext uri="{9D8B030D-6E8A-4147-A177-3AD203B41FA5}">
                      <a16:colId xmlns:a16="http://schemas.microsoft.com/office/drawing/2014/main" val="20001"/>
                    </a:ext>
                  </a:extLst>
                </a:gridCol>
                <a:gridCol w="1109571">
                  <a:extLst>
                    <a:ext uri="{9D8B030D-6E8A-4147-A177-3AD203B41FA5}">
                      <a16:colId xmlns:a16="http://schemas.microsoft.com/office/drawing/2014/main" val="20002"/>
                    </a:ext>
                  </a:extLst>
                </a:gridCol>
                <a:gridCol w="1035600">
                  <a:extLst>
                    <a:ext uri="{9D8B030D-6E8A-4147-A177-3AD203B41FA5}">
                      <a16:colId xmlns:a16="http://schemas.microsoft.com/office/drawing/2014/main" val="20003"/>
                    </a:ext>
                  </a:extLst>
                </a:gridCol>
                <a:gridCol w="1427251">
                  <a:extLst>
                    <a:ext uri="{9D8B030D-6E8A-4147-A177-3AD203B41FA5}">
                      <a16:colId xmlns:a16="http://schemas.microsoft.com/office/drawing/2014/main" val="20004"/>
                    </a:ext>
                  </a:extLst>
                </a:gridCol>
                <a:gridCol w="1087777">
                  <a:extLst>
                    <a:ext uri="{9D8B030D-6E8A-4147-A177-3AD203B41FA5}">
                      <a16:colId xmlns:a16="http://schemas.microsoft.com/office/drawing/2014/main" val="20005"/>
                    </a:ext>
                  </a:extLst>
                </a:gridCol>
                <a:gridCol w="904584">
                  <a:extLst>
                    <a:ext uri="{9D8B030D-6E8A-4147-A177-3AD203B41FA5}">
                      <a16:colId xmlns:a16="http://schemas.microsoft.com/office/drawing/2014/main" val="20006"/>
                    </a:ext>
                  </a:extLst>
                </a:gridCol>
                <a:gridCol w="936103">
                  <a:extLst>
                    <a:ext uri="{9D8B030D-6E8A-4147-A177-3AD203B41FA5}">
                      <a16:colId xmlns:a16="http://schemas.microsoft.com/office/drawing/2014/main" val="20007"/>
                    </a:ext>
                  </a:extLst>
                </a:gridCol>
              </a:tblGrid>
              <a:tr h="320040">
                <a:tc rowSpan="2">
                  <a:txBody>
                    <a:bodyPr/>
                    <a:lstStyle/>
                    <a:p>
                      <a:pPr algn="ctr">
                        <a:spcBef>
                          <a:spcPts val="600"/>
                        </a:spcBef>
                        <a:spcAft>
                          <a:spcPts val="0"/>
                        </a:spcAft>
                      </a:pPr>
                      <a:r>
                        <a:rPr lang="en-US" sz="1200" dirty="0">
                          <a:solidFill>
                            <a:schemeClr val="tx1"/>
                          </a:solidFill>
                          <a:effectLst/>
                        </a:rPr>
                        <a:t>Sr. No.</a:t>
                      </a:r>
                      <a:endParaRPr lang="en-IN" sz="12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Bef>
                          <a:spcPts val="600"/>
                        </a:spcBef>
                        <a:spcAft>
                          <a:spcPts val="0"/>
                        </a:spcAft>
                      </a:pPr>
                      <a:r>
                        <a:rPr lang="en-US" sz="1200">
                          <a:solidFill>
                            <a:schemeClr val="tx1"/>
                          </a:solidFill>
                          <a:effectLst/>
                        </a:rPr>
                        <a:t>Name of the Laboratory</a:t>
                      </a:r>
                      <a:endParaRPr lang="en-IN" sz="12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Bef>
                          <a:spcPts val="600"/>
                        </a:spcBef>
                        <a:spcAft>
                          <a:spcPts val="0"/>
                        </a:spcAft>
                      </a:pPr>
                      <a:r>
                        <a:rPr lang="en-US" sz="1200">
                          <a:solidFill>
                            <a:schemeClr val="tx1"/>
                          </a:solidFill>
                          <a:effectLst/>
                        </a:rPr>
                        <a:t>No. of students per setup</a:t>
                      </a:r>
                      <a:endParaRPr lang="en-IN" sz="1200">
                        <a:solidFill>
                          <a:schemeClr val="tx1"/>
                        </a:solidFill>
                        <a:effectLst/>
                      </a:endParaRPr>
                    </a:p>
                    <a:p>
                      <a:pPr algn="ctr">
                        <a:spcBef>
                          <a:spcPts val="600"/>
                        </a:spcBef>
                        <a:spcAft>
                          <a:spcPts val="0"/>
                        </a:spcAft>
                      </a:pPr>
                      <a:r>
                        <a:rPr lang="en-US" sz="1200">
                          <a:solidFill>
                            <a:schemeClr val="tx1"/>
                          </a:solidFill>
                          <a:effectLst/>
                        </a:rPr>
                        <a:t>(Batch Size)</a:t>
                      </a:r>
                      <a:endParaRPr lang="en-IN" sz="12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Bef>
                          <a:spcPts val="600"/>
                        </a:spcBef>
                        <a:spcAft>
                          <a:spcPts val="0"/>
                        </a:spcAft>
                      </a:pPr>
                      <a:r>
                        <a:rPr lang="en-US" sz="1200">
                          <a:solidFill>
                            <a:schemeClr val="tx1"/>
                          </a:solidFill>
                          <a:effectLst/>
                        </a:rPr>
                        <a:t>Name of the Important equipment</a:t>
                      </a:r>
                      <a:endParaRPr lang="en-IN" sz="12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Bef>
                          <a:spcPts val="600"/>
                        </a:spcBef>
                        <a:spcAft>
                          <a:spcPts val="0"/>
                        </a:spcAft>
                      </a:pPr>
                      <a:r>
                        <a:rPr lang="en-US" sz="1200">
                          <a:solidFill>
                            <a:schemeClr val="tx1"/>
                          </a:solidFill>
                          <a:effectLst/>
                        </a:rPr>
                        <a:t>Weekly utilization status </a:t>
                      </a:r>
                      <a:endParaRPr lang="en-IN" sz="1200">
                        <a:solidFill>
                          <a:schemeClr val="tx1"/>
                        </a:solidFill>
                        <a:effectLst/>
                      </a:endParaRPr>
                    </a:p>
                    <a:p>
                      <a:pPr algn="ctr">
                        <a:spcBef>
                          <a:spcPts val="600"/>
                        </a:spcBef>
                        <a:spcAft>
                          <a:spcPts val="0"/>
                        </a:spcAft>
                      </a:pPr>
                      <a:r>
                        <a:rPr lang="en-US" sz="1200">
                          <a:solidFill>
                            <a:schemeClr val="tx1"/>
                          </a:solidFill>
                          <a:effectLst/>
                        </a:rPr>
                        <a:t>(all the courses for which the lab is utilized)</a:t>
                      </a:r>
                      <a:endParaRPr lang="en-IN" sz="12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spcBef>
                          <a:spcPts val="600"/>
                        </a:spcBef>
                        <a:spcAft>
                          <a:spcPts val="0"/>
                        </a:spcAft>
                      </a:pPr>
                      <a:r>
                        <a:rPr lang="en-US" sz="1200">
                          <a:solidFill>
                            <a:schemeClr val="tx1"/>
                          </a:solidFill>
                          <a:effectLst/>
                        </a:rPr>
                        <a:t>Technical Manpower support</a:t>
                      </a:r>
                      <a:endParaRPr lang="en-IN" sz="1200">
                        <a:solidFill>
                          <a:schemeClr val="tx1"/>
                        </a:solidFill>
                        <a:effectLst/>
                      </a:endParaRPr>
                    </a:p>
                    <a:p>
                      <a:pPr algn="ctr">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609600">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ctr">
                        <a:spcBef>
                          <a:spcPts val="600"/>
                        </a:spcBef>
                        <a:spcAft>
                          <a:spcPts val="0"/>
                        </a:spcAft>
                      </a:pPr>
                      <a:r>
                        <a:rPr lang="en-US" sz="1200">
                          <a:solidFill>
                            <a:schemeClr val="tx1"/>
                          </a:solidFill>
                          <a:effectLst/>
                        </a:rPr>
                        <a:t>Name of the technical staff</a:t>
                      </a:r>
                      <a:endParaRPr lang="en-IN" sz="120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Bef>
                          <a:spcPts val="600"/>
                        </a:spcBef>
                        <a:spcAft>
                          <a:spcPts val="0"/>
                        </a:spcAft>
                      </a:pPr>
                      <a:r>
                        <a:rPr lang="en-US" sz="1200" dirty="0">
                          <a:solidFill>
                            <a:schemeClr val="tx1"/>
                          </a:solidFill>
                          <a:effectLst/>
                        </a:rPr>
                        <a:t>Designation</a:t>
                      </a:r>
                      <a:endParaRPr lang="en-IN" sz="12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Bef>
                          <a:spcPts val="600"/>
                        </a:spcBef>
                        <a:spcAft>
                          <a:spcPts val="0"/>
                        </a:spcAft>
                      </a:pPr>
                      <a:r>
                        <a:rPr lang="en-US" sz="1200" dirty="0">
                          <a:solidFill>
                            <a:schemeClr val="tx1"/>
                          </a:solidFill>
                          <a:effectLst/>
                        </a:rPr>
                        <a:t>Qualification</a:t>
                      </a:r>
                      <a:endParaRPr lang="en-IN" sz="12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05740">
                <a:tc>
                  <a:txBody>
                    <a:bodyPr/>
                    <a:lstStyle/>
                    <a:p>
                      <a:pPr>
                        <a:lnSpc>
                          <a:spcPct val="150000"/>
                        </a:lnSpc>
                        <a:spcBef>
                          <a:spcPts val="600"/>
                        </a:spcBef>
                        <a:spcAft>
                          <a:spcPts val="0"/>
                        </a:spcAft>
                      </a:pPr>
                      <a:r>
                        <a:rPr lang="en-US" sz="1200">
                          <a:solidFill>
                            <a:schemeClr val="tx1"/>
                          </a:solidFill>
                          <a:effectLst/>
                        </a:rPr>
                        <a:t>1.</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05740">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05740">
                <a:tc>
                  <a:txBody>
                    <a:bodyPr/>
                    <a:lstStyle/>
                    <a:p>
                      <a:pPr>
                        <a:lnSpc>
                          <a:spcPct val="150000"/>
                        </a:lnSpc>
                        <a:spcBef>
                          <a:spcPts val="600"/>
                        </a:spcBef>
                        <a:spcAft>
                          <a:spcPts val="0"/>
                        </a:spcAft>
                      </a:pPr>
                      <a:r>
                        <a:rPr lang="en-US" sz="1200">
                          <a:solidFill>
                            <a:schemeClr val="tx1"/>
                          </a:solidFill>
                          <a:effectLst/>
                        </a:rPr>
                        <a:t>N.</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9" name="Rectangle 8"/>
          <p:cNvSpPr/>
          <p:nvPr/>
        </p:nvSpPr>
        <p:spPr>
          <a:xfrm>
            <a:off x="539552" y="3284984"/>
            <a:ext cx="8424936" cy="646331"/>
          </a:xfrm>
          <a:prstGeom prst="rect">
            <a:avLst/>
          </a:prstGeom>
        </p:spPr>
        <p:txBody>
          <a:bodyPr wrap="square">
            <a:spAutoFit/>
          </a:bodyPr>
          <a:lstStyle/>
          <a:p>
            <a:pPr marL="360363" indent="-360363"/>
            <a:r>
              <a:rPr lang="en-US" b="1" dirty="0"/>
              <a:t>6.2. Additional facilities created for improving the quality of learning experience in     laboratories (25) </a:t>
            </a:r>
            <a:endParaRPr lang="en-IN" dirty="0"/>
          </a:p>
        </p:txBody>
      </p:sp>
      <p:graphicFrame>
        <p:nvGraphicFramePr>
          <p:cNvPr id="10" name="Table 9"/>
          <p:cNvGraphicFramePr>
            <a:graphicFrameLocks noGrp="1"/>
          </p:cNvGraphicFramePr>
          <p:nvPr>
            <p:extLst>
              <p:ext uri="{D42A27DB-BD31-4B8C-83A1-F6EECF244321}">
                <p14:modId xmlns:p14="http://schemas.microsoft.com/office/powerpoint/2010/main" val="682128110"/>
              </p:ext>
            </p:extLst>
          </p:nvPr>
        </p:nvGraphicFramePr>
        <p:xfrm>
          <a:off x="457200" y="4005064"/>
          <a:ext cx="8229600" cy="1940826"/>
        </p:xfrm>
        <a:graphic>
          <a:graphicData uri="http://schemas.openxmlformats.org/drawingml/2006/table">
            <a:tbl>
              <a:tblPr firstRow="1" firstCol="1" bandRow="1">
                <a:tableStyleId>{5C22544A-7EE6-4342-B048-85BDC9FD1C3A}</a:tableStyleId>
              </a:tblPr>
              <a:tblGrid>
                <a:gridCol w="518465">
                  <a:extLst>
                    <a:ext uri="{9D8B030D-6E8A-4147-A177-3AD203B41FA5}">
                      <a16:colId xmlns:a16="http://schemas.microsoft.com/office/drawing/2014/main" val="20000"/>
                    </a:ext>
                  </a:extLst>
                </a:gridCol>
                <a:gridCol w="1203168">
                  <a:extLst>
                    <a:ext uri="{9D8B030D-6E8A-4147-A177-3AD203B41FA5}">
                      <a16:colId xmlns:a16="http://schemas.microsoft.com/office/drawing/2014/main" val="20001"/>
                    </a:ext>
                  </a:extLst>
                </a:gridCol>
                <a:gridCol w="1257483">
                  <a:extLst>
                    <a:ext uri="{9D8B030D-6E8A-4147-A177-3AD203B41FA5}">
                      <a16:colId xmlns:a16="http://schemas.microsoft.com/office/drawing/2014/main" val="20002"/>
                    </a:ext>
                  </a:extLst>
                </a:gridCol>
                <a:gridCol w="1298631">
                  <a:extLst>
                    <a:ext uri="{9D8B030D-6E8A-4147-A177-3AD203B41FA5}">
                      <a16:colId xmlns:a16="http://schemas.microsoft.com/office/drawing/2014/main" val="20003"/>
                    </a:ext>
                  </a:extLst>
                </a:gridCol>
                <a:gridCol w="1022116">
                  <a:extLst>
                    <a:ext uri="{9D8B030D-6E8A-4147-A177-3AD203B41FA5}">
                      <a16:colId xmlns:a16="http://schemas.microsoft.com/office/drawing/2014/main" val="20004"/>
                    </a:ext>
                  </a:extLst>
                </a:gridCol>
                <a:gridCol w="1807220">
                  <a:extLst>
                    <a:ext uri="{9D8B030D-6E8A-4147-A177-3AD203B41FA5}">
                      <a16:colId xmlns:a16="http://schemas.microsoft.com/office/drawing/2014/main" val="20005"/>
                    </a:ext>
                  </a:extLst>
                </a:gridCol>
                <a:gridCol w="1122517">
                  <a:extLst>
                    <a:ext uri="{9D8B030D-6E8A-4147-A177-3AD203B41FA5}">
                      <a16:colId xmlns:a16="http://schemas.microsoft.com/office/drawing/2014/main" val="20006"/>
                    </a:ext>
                  </a:extLst>
                </a:gridCol>
              </a:tblGrid>
              <a:tr h="579210">
                <a:tc>
                  <a:txBody>
                    <a:bodyPr/>
                    <a:lstStyle/>
                    <a:p>
                      <a:pPr algn="ctr">
                        <a:lnSpc>
                          <a:spcPct val="150000"/>
                        </a:lnSpc>
                        <a:spcAft>
                          <a:spcPts val="0"/>
                        </a:spcAft>
                      </a:pPr>
                      <a:r>
                        <a:rPr lang="en-US" sz="1200">
                          <a:solidFill>
                            <a:sysClr val="windowText" lastClr="000000"/>
                          </a:solidFill>
                          <a:effectLst/>
                        </a:rPr>
                        <a:t>Sr. No.</a:t>
                      </a:r>
                      <a:endParaRPr lang="en-IN" sz="1200">
                        <a:solidFill>
                          <a:sysClr val="windowText" lastClr="000000"/>
                        </a:solidFill>
                        <a:effectLst/>
                        <a:latin typeface="Times New Roman"/>
                        <a:ea typeface="Times New Roman"/>
                      </a:endParaRPr>
                    </a:p>
                  </a:txBody>
                  <a:tcPr marL="18806" marR="18806" marT="18806" marB="188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Facility Name</a:t>
                      </a:r>
                      <a:endParaRPr lang="en-IN" sz="1200">
                        <a:solidFill>
                          <a:sysClr val="windowText" lastClr="000000"/>
                        </a:solidFill>
                        <a:effectLst/>
                        <a:latin typeface="Times New Roman"/>
                        <a:ea typeface="Times New Roman"/>
                      </a:endParaRPr>
                    </a:p>
                  </a:txBody>
                  <a:tcPr marL="18806" marR="18806" marT="18806" marB="188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Details</a:t>
                      </a:r>
                      <a:endParaRPr lang="en-IN" sz="1200">
                        <a:solidFill>
                          <a:sysClr val="windowText" lastClr="000000"/>
                        </a:solidFill>
                        <a:effectLst/>
                        <a:latin typeface="Times New Roman"/>
                        <a:ea typeface="Times New Roman"/>
                      </a:endParaRPr>
                    </a:p>
                  </a:txBody>
                  <a:tcPr marL="18806" marR="18806" marT="18806" marB="188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Reason(s) for creating facility</a:t>
                      </a:r>
                      <a:endParaRPr lang="en-IN" sz="1200">
                        <a:solidFill>
                          <a:sysClr val="windowText" lastClr="000000"/>
                        </a:solidFill>
                        <a:effectLst/>
                        <a:latin typeface="Times New Roman"/>
                        <a:ea typeface="Times New Roman"/>
                      </a:endParaRPr>
                    </a:p>
                  </a:txBody>
                  <a:tcPr marL="18806" marR="18806" marT="18806" marB="188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Utilization</a:t>
                      </a:r>
                      <a:endParaRPr lang="en-IN" sz="1200">
                        <a:solidFill>
                          <a:sysClr val="windowText" lastClr="000000"/>
                        </a:solidFill>
                        <a:effectLst/>
                        <a:latin typeface="Times New Roman"/>
                        <a:ea typeface="Times New Roman"/>
                      </a:endParaRPr>
                    </a:p>
                  </a:txBody>
                  <a:tcPr marL="18806" marR="18806" marT="18806" marB="188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Areas in which students’ are expected to have enhanced learning</a:t>
                      </a:r>
                      <a:endParaRPr lang="en-IN" sz="1200">
                        <a:solidFill>
                          <a:sysClr val="windowText" lastClr="000000"/>
                        </a:solidFill>
                        <a:effectLst/>
                        <a:latin typeface="Times New Roman"/>
                        <a:ea typeface="Times New Roman"/>
                      </a:endParaRPr>
                    </a:p>
                  </a:txBody>
                  <a:tcPr marL="18806" marR="18806" marT="18806" marB="188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0"/>
                        </a:spcAft>
                      </a:pPr>
                      <a:r>
                        <a:rPr lang="en-US" sz="1200">
                          <a:solidFill>
                            <a:sysClr val="windowText" lastClr="000000"/>
                          </a:solidFill>
                          <a:effectLst/>
                        </a:rPr>
                        <a:t> </a:t>
                      </a:r>
                      <a:endParaRPr lang="en-IN" sz="1200">
                        <a:solidFill>
                          <a:sysClr val="windowText" lastClr="000000"/>
                        </a:solidFill>
                        <a:effectLst/>
                      </a:endParaRPr>
                    </a:p>
                    <a:p>
                      <a:pPr algn="ctr">
                        <a:lnSpc>
                          <a:spcPct val="150000"/>
                        </a:lnSpc>
                        <a:spcAft>
                          <a:spcPts val="0"/>
                        </a:spcAft>
                      </a:pPr>
                      <a:r>
                        <a:rPr lang="en-US" sz="1200">
                          <a:solidFill>
                            <a:sysClr val="windowText" lastClr="000000"/>
                          </a:solidFill>
                          <a:effectLst/>
                        </a:rPr>
                        <a:t>Relevance to POs/PSOs</a:t>
                      </a:r>
                      <a:endParaRPr lang="en-IN" sz="1200">
                        <a:solidFill>
                          <a:sysClr val="windowText" lastClr="000000"/>
                        </a:solidFill>
                        <a:effectLst/>
                        <a:latin typeface="Times New Roman"/>
                        <a:ea typeface="Times New Roman"/>
                      </a:endParaRPr>
                    </a:p>
                  </a:txBody>
                  <a:tcPr marL="18806" marR="18806" marT="18806" marB="188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6111">
                <a:tc>
                  <a:txBody>
                    <a:bodyPr/>
                    <a:lstStyle/>
                    <a:p>
                      <a:pPr algn="ctr">
                        <a:lnSpc>
                          <a:spcPct val="150000"/>
                        </a:lnSpc>
                        <a:spcBef>
                          <a:spcPts val="600"/>
                        </a:spcBef>
                        <a:spcAft>
                          <a:spcPts val="0"/>
                        </a:spcAft>
                      </a:pPr>
                      <a:r>
                        <a:rPr lang="en-US" sz="1200">
                          <a:solidFill>
                            <a:sysClr val="windowText" lastClr="000000"/>
                          </a:solidFill>
                          <a:effectLst/>
                        </a:rPr>
                        <a:t>1.</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6111">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7305">
                <a:tc>
                  <a:txBody>
                    <a:bodyPr/>
                    <a:lstStyle/>
                    <a:p>
                      <a:pPr algn="ctr">
                        <a:lnSpc>
                          <a:spcPct val="150000"/>
                        </a:lnSpc>
                        <a:spcBef>
                          <a:spcPts val="600"/>
                        </a:spcBef>
                        <a:spcAft>
                          <a:spcPts val="0"/>
                        </a:spcAft>
                      </a:pPr>
                      <a:r>
                        <a:rPr lang="en-US" sz="1200">
                          <a:solidFill>
                            <a:sysClr val="windowText" lastClr="000000"/>
                          </a:solidFill>
                          <a:effectLst/>
                        </a:rPr>
                        <a:t>N.</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a:solidFill>
                            <a:sysClr val="windowText" lastClr="000000"/>
                          </a:solidFill>
                          <a:effectLst/>
                        </a:rPr>
                        <a:t> </a:t>
                      </a:r>
                      <a:endParaRPr lang="en-IN" sz="120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8806" marR="18806" marT="18806" marB="188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5" name="Footer Placeholder 4">
            <a:extLst>
              <a:ext uri="{FF2B5EF4-FFF2-40B4-BE49-F238E27FC236}">
                <a16:creationId xmlns:a16="http://schemas.microsoft.com/office/drawing/2014/main" id="{5A0E911A-9502-4427-B06D-9C8D8F23A749}"/>
              </a:ext>
            </a:extLst>
          </p:cNvPr>
          <p:cNvSpPr>
            <a:spLocks noGrp="1"/>
          </p:cNvSpPr>
          <p:nvPr>
            <p:ph type="ftr" sz="quarter" idx="11"/>
          </p:nvPr>
        </p:nvSpPr>
        <p:spPr/>
        <p:txBody>
          <a:bodyPr/>
          <a:lstStyle/>
          <a:p>
            <a:r>
              <a:rPr lang="en-US"/>
              <a:t>NBA SAR Tier II INDORE 8th June 2018</a:t>
            </a:r>
            <a:endParaRPr lang="en-IN"/>
          </a:p>
        </p:txBody>
      </p:sp>
      <p:sp>
        <p:nvSpPr>
          <p:cNvPr id="6" name="Slide Number Placeholder 5">
            <a:extLst>
              <a:ext uri="{FF2B5EF4-FFF2-40B4-BE49-F238E27FC236}">
                <a16:creationId xmlns:a16="http://schemas.microsoft.com/office/drawing/2014/main" id="{94EC4E75-88EA-4CF0-A9CF-3AF19572851E}"/>
              </a:ext>
            </a:extLst>
          </p:cNvPr>
          <p:cNvSpPr>
            <a:spLocks noGrp="1"/>
          </p:cNvSpPr>
          <p:nvPr>
            <p:ph type="sldNum" sz="quarter" idx="12"/>
          </p:nvPr>
        </p:nvSpPr>
        <p:spPr/>
        <p:txBody>
          <a:bodyPr/>
          <a:lstStyle/>
          <a:p>
            <a:fld id="{422658B8-A02A-475D-9AE9-842168B0879B}" type="slidenum">
              <a:rPr lang="en-IN" smtClean="0"/>
              <a:t>40</a:t>
            </a:fld>
            <a:endParaRPr lang="en-IN"/>
          </a:p>
        </p:txBody>
      </p:sp>
    </p:spTree>
    <p:extLst>
      <p:ext uri="{BB962C8B-B14F-4D97-AF65-F5344CB8AC3E}">
        <p14:creationId xmlns:p14="http://schemas.microsoft.com/office/powerpoint/2010/main" val="41978852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476672"/>
            <a:ext cx="8424936" cy="553998"/>
          </a:xfrm>
          <a:prstGeom prst="rect">
            <a:avLst/>
          </a:prstGeom>
        </p:spPr>
        <p:txBody>
          <a:bodyPr wrap="square">
            <a:spAutoFit/>
          </a:bodyPr>
          <a:lstStyle/>
          <a:p>
            <a:r>
              <a:rPr lang="en-US" b="1" dirty="0"/>
              <a:t>6.3. Laboratories maintenance and overall ambiance (10)</a:t>
            </a:r>
            <a:endParaRPr lang="en-IN" dirty="0"/>
          </a:p>
          <a:p>
            <a:pPr marL="449263"/>
            <a:r>
              <a:rPr lang="en-US" sz="1200" dirty="0"/>
              <a:t>(Self-Explanatory)</a:t>
            </a:r>
            <a:endParaRPr lang="en-IN" sz="1200" dirty="0"/>
          </a:p>
        </p:txBody>
      </p:sp>
      <p:sp>
        <p:nvSpPr>
          <p:cNvPr id="6" name="Rectangle 5"/>
          <p:cNvSpPr/>
          <p:nvPr/>
        </p:nvSpPr>
        <p:spPr>
          <a:xfrm>
            <a:off x="551964" y="2242216"/>
            <a:ext cx="4025846" cy="369332"/>
          </a:xfrm>
          <a:prstGeom prst="rect">
            <a:avLst/>
          </a:prstGeom>
        </p:spPr>
        <p:txBody>
          <a:bodyPr wrap="none">
            <a:spAutoFit/>
          </a:bodyPr>
          <a:lstStyle/>
          <a:p>
            <a:r>
              <a:rPr lang="en-US" b="1" dirty="0"/>
              <a:t>6.5. Safety measures in laboratories (10)</a:t>
            </a:r>
            <a:endParaRPr lang="en-IN" dirty="0"/>
          </a:p>
        </p:txBody>
      </p:sp>
      <p:graphicFrame>
        <p:nvGraphicFramePr>
          <p:cNvPr id="7" name="Table 6"/>
          <p:cNvGraphicFramePr>
            <a:graphicFrameLocks noGrp="1"/>
          </p:cNvGraphicFramePr>
          <p:nvPr>
            <p:extLst>
              <p:ext uri="{D42A27DB-BD31-4B8C-83A1-F6EECF244321}">
                <p14:modId xmlns:p14="http://schemas.microsoft.com/office/powerpoint/2010/main" val="580045525"/>
              </p:ext>
            </p:extLst>
          </p:nvPr>
        </p:nvGraphicFramePr>
        <p:xfrm>
          <a:off x="648624" y="2780928"/>
          <a:ext cx="8229600" cy="980188"/>
        </p:xfrm>
        <a:graphic>
          <a:graphicData uri="http://schemas.openxmlformats.org/drawingml/2006/table">
            <a:tbl>
              <a:tblPr firstRow="1" firstCol="1" bandRow="1">
                <a:tableStyleId>{5C22544A-7EE6-4342-B048-85BDC9FD1C3A}</a:tableStyleId>
              </a:tblPr>
              <a:tblGrid>
                <a:gridCol w="865754">
                  <a:extLst>
                    <a:ext uri="{9D8B030D-6E8A-4147-A177-3AD203B41FA5}">
                      <a16:colId xmlns:a16="http://schemas.microsoft.com/office/drawing/2014/main" val="20000"/>
                    </a:ext>
                  </a:extLst>
                </a:gridCol>
                <a:gridCol w="4254703">
                  <a:extLst>
                    <a:ext uri="{9D8B030D-6E8A-4147-A177-3AD203B41FA5}">
                      <a16:colId xmlns:a16="http://schemas.microsoft.com/office/drawing/2014/main" val="20001"/>
                    </a:ext>
                  </a:extLst>
                </a:gridCol>
                <a:gridCol w="3109143">
                  <a:extLst>
                    <a:ext uri="{9D8B030D-6E8A-4147-A177-3AD203B41FA5}">
                      <a16:colId xmlns:a16="http://schemas.microsoft.com/office/drawing/2014/main" val="20002"/>
                    </a:ext>
                  </a:extLst>
                </a:gridCol>
              </a:tblGrid>
              <a:tr h="0">
                <a:tc>
                  <a:txBody>
                    <a:bodyPr/>
                    <a:lstStyle/>
                    <a:p>
                      <a:pPr>
                        <a:lnSpc>
                          <a:spcPct val="150000"/>
                        </a:lnSpc>
                        <a:spcBef>
                          <a:spcPts val="600"/>
                        </a:spcBef>
                        <a:spcAft>
                          <a:spcPts val="0"/>
                        </a:spcAft>
                      </a:pPr>
                      <a:r>
                        <a:rPr lang="en-US" sz="1200" dirty="0">
                          <a:solidFill>
                            <a:schemeClr val="tx1"/>
                          </a:solidFill>
                          <a:effectLst/>
                        </a:rPr>
                        <a:t>Sr. No.</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Name of the Laboratory</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Safety measures</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0">
                <a:tc>
                  <a:txBody>
                    <a:bodyPr/>
                    <a:lstStyle/>
                    <a:p>
                      <a:pPr>
                        <a:lnSpc>
                          <a:spcPct val="150000"/>
                        </a:lnSpc>
                        <a:spcBef>
                          <a:spcPts val="600"/>
                        </a:spcBef>
                        <a:spcAft>
                          <a:spcPts val="0"/>
                        </a:spcAft>
                      </a:pPr>
                      <a:r>
                        <a:rPr lang="en-US" sz="1200">
                          <a:solidFill>
                            <a:schemeClr val="tx1"/>
                          </a:solidFill>
                          <a:effectLst/>
                        </a:rPr>
                        <a:t>1.</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nSpc>
                          <a:spcPct val="150000"/>
                        </a:lnSpc>
                        <a:spcBef>
                          <a:spcPts val="600"/>
                        </a:spcBef>
                        <a:spcAft>
                          <a:spcPts val="0"/>
                        </a:spcAft>
                      </a:pPr>
                      <a:r>
                        <a:rPr lang="en-US" sz="1200">
                          <a:solidFill>
                            <a:schemeClr val="tx1"/>
                          </a:solidFill>
                          <a:effectLst/>
                        </a:rPr>
                        <a:t>N.</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8" name="Rectangle 7"/>
          <p:cNvSpPr/>
          <p:nvPr/>
        </p:nvSpPr>
        <p:spPr>
          <a:xfrm>
            <a:off x="518030" y="1484784"/>
            <a:ext cx="4572000" cy="553998"/>
          </a:xfrm>
          <a:prstGeom prst="rect">
            <a:avLst/>
          </a:prstGeom>
        </p:spPr>
        <p:txBody>
          <a:bodyPr>
            <a:spAutoFit/>
          </a:bodyPr>
          <a:lstStyle/>
          <a:p>
            <a:r>
              <a:rPr lang="en-US" b="1" dirty="0"/>
              <a:t>6.4. Project laboratory (5)</a:t>
            </a:r>
            <a:endParaRPr lang="en-IN" dirty="0"/>
          </a:p>
          <a:p>
            <a:pPr marL="360363"/>
            <a:r>
              <a:rPr lang="en-US" sz="1200" dirty="0"/>
              <a:t>(Mention facilities &amp; Utilization)</a:t>
            </a:r>
            <a:endParaRPr lang="en-IN" sz="1200" dirty="0"/>
          </a:p>
        </p:txBody>
      </p:sp>
      <p:sp>
        <p:nvSpPr>
          <p:cNvPr id="2" name="Footer Placeholder 1">
            <a:extLst>
              <a:ext uri="{FF2B5EF4-FFF2-40B4-BE49-F238E27FC236}">
                <a16:creationId xmlns:a16="http://schemas.microsoft.com/office/drawing/2014/main" id="{5A4AEC05-E142-41C3-A699-20E98C1EFAA8}"/>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5B9128D2-E2AB-49FE-9A48-AA3A64B2AD7E}"/>
              </a:ext>
            </a:extLst>
          </p:cNvPr>
          <p:cNvSpPr>
            <a:spLocks noGrp="1"/>
          </p:cNvSpPr>
          <p:nvPr>
            <p:ph type="sldNum" sz="quarter" idx="12"/>
          </p:nvPr>
        </p:nvSpPr>
        <p:spPr/>
        <p:txBody>
          <a:bodyPr/>
          <a:lstStyle/>
          <a:p>
            <a:fld id="{422658B8-A02A-475D-9AE9-842168B0879B}" type="slidenum">
              <a:rPr lang="en-IN" smtClean="0"/>
              <a:t>41</a:t>
            </a:fld>
            <a:endParaRPr lang="en-IN"/>
          </a:p>
        </p:txBody>
      </p:sp>
    </p:spTree>
    <p:extLst>
      <p:ext uri="{BB962C8B-B14F-4D97-AF65-F5344CB8AC3E}">
        <p14:creationId xmlns:p14="http://schemas.microsoft.com/office/powerpoint/2010/main" val="15261466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35211362"/>
              </p:ext>
            </p:extLst>
          </p:nvPr>
        </p:nvGraphicFramePr>
        <p:xfrm>
          <a:off x="1043608" y="260648"/>
          <a:ext cx="6768752" cy="432048"/>
        </p:xfrm>
        <a:graphic>
          <a:graphicData uri="http://schemas.openxmlformats.org/drawingml/2006/table">
            <a:tbl>
              <a:tblPr firstRow="1" firstCol="1" bandRow="1">
                <a:tableStyleId>{5C22544A-7EE6-4342-B048-85BDC9FD1C3A}</a:tableStyleId>
              </a:tblPr>
              <a:tblGrid>
                <a:gridCol w="1782230">
                  <a:extLst>
                    <a:ext uri="{9D8B030D-6E8A-4147-A177-3AD203B41FA5}">
                      <a16:colId xmlns:a16="http://schemas.microsoft.com/office/drawing/2014/main" val="20000"/>
                    </a:ext>
                  </a:extLst>
                </a:gridCol>
                <a:gridCol w="3954704">
                  <a:extLst>
                    <a:ext uri="{9D8B030D-6E8A-4147-A177-3AD203B41FA5}">
                      <a16:colId xmlns:a16="http://schemas.microsoft.com/office/drawing/2014/main" val="20001"/>
                    </a:ext>
                  </a:extLst>
                </a:gridCol>
                <a:gridCol w="1031818">
                  <a:extLst>
                    <a:ext uri="{9D8B030D-6E8A-4147-A177-3AD203B41FA5}">
                      <a16:colId xmlns:a16="http://schemas.microsoft.com/office/drawing/2014/main" val="20002"/>
                    </a:ext>
                  </a:extLst>
                </a:gridCol>
              </a:tblGrid>
              <a:tr h="432048">
                <a:tc>
                  <a:txBody>
                    <a:bodyPr/>
                    <a:lstStyle/>
                    <a:p>
                      <a:pPr algn="ctr">
                        <a:lnSpc>
                          <a:spcPct val="150000"/>
                        </a:lnSpc>
                        <a:spcBef>
                          <a:spcPts val="600"/>
                        </a:spcBef>
                        <a:spcAft>
                          <a:spcPts val="0"/>
                        </a:spcAft>
                      </a:pPr>
                      <a:r>
                        <a:rPr lang="en-US" sz="1800" dirty="0">
                          <a:solidFill>
                            <a:schemeClr val="tx1"/>
                          </a:solidFill>
                          <a:effectLst/>
                        </a:rPr>
                        <a:t>CRITERION 7</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dirty="0">
                          <a:solidFill>
                            <a:schemeClr val="tx1"/>
                          </a:solidFill>
                          <a:effectLst/>
                        </a:rPr>
                        <a:t>Continuous Improvement</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50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539552" y="908720"/>
            <a:ext cx="8064896" cy="4154984"/>
          </a:xfrm>
          <a:prstGeom prst="rect">
            <a:avLst/>
          </a:prstGeom>
        </p:spPr>
        <p:txBody>
          <a:bodyPr wrap="square">
            <a:spAutoFit/>
          </a:bodyPr>
          <a:lstStyle/>
          <a:p>
            <a:pPr marL="449263" indent="-449263"/>
            <a:r>
              <a:rPr lang="en-US" b="1" dirty="0"/>
              <a:t>7.1. Actions taken based on the results of evaluation of each of the COs, POs &amp; PSOs (20)</a:t>
            </a:r>
            <a:endParaRPr lang="en-IN" dirty="0"/>
          </a:p>
          <a:p>
            <a:pPr marL="360363"/>
            <a:r>
              <a:rPr lang="en-US" sz="1200" dirty="0"/>
              <a:t>Identify the areas of weaknesses in the program based on the analysis of evaluation of COs, POs &amp; PSOs attainment levels. Measures identified and implemented to improve POs&amp; PSOs attainment levels for the assessment year including curriculum intervention, pedagogical initiatives, support system improvements, etc.</a:t>
            </a:r>
            <a:endParaRPr lang="en-IN" sz="1200" dirty="0"/>
          </a:p>
          <a:p>
            <a:pPr marL="360363"/>
            <a:r>
              <a:rPr lang="en-US" sz="1200" dirty="0"/>
              <a:t>Actions to be written as per table in 3.3.2</a:t>
            </a:r>
          </a:p>
          <a:p>
            <a:endParaRPr lang="en-IN" sz="1200" dirty="0"/>
          </a:p>
          <a:p>
            <a:pPr marL="360363" indent="88900"/>
            <a:r>
              <a:rPr lang="en-US" sz="1200" b="1" dirty="0"/>
              <a:t>Examples of analysis and proposed action Sample 1</a:t>
            </a:r>
            <a:r>
              <a:rPr lang="en-US" sz="1200" dirty="0"/>
              <a:t>-Course outcomes for a laboratory course did not measure up, as some of the lab equipment did not have the capability to do the needful (e.g., single trace oscilloscopes available where dual trace would have been better, or, non-availability of some important support software etc.). Action taken-Equipment up-gradation was carried out (with details of up-gradation)</a:t>
            </a:r>
            <a:endParaRPr lang="en-IN" sz="1200" dirty="0"/>
          </a:p>
          <a:p>
            <a:pPr marL="449263"/>
            <a:r>
              <a:rPr lang="en-US" sz="1200" b="1" dirty="0"/>
              <a:t>Sample 2</a:t>
            </a:r>
            <a:r>
              <a:rPr lang="en-US" sz="1200" dirty="0"/>
              <a:t>-In a course on EM theory student performance has been consistently low with respect to some </a:t>
            </a:r>
            <a:r>
              <a:rPr lang="en-US" sz="1200" dirty="0" err="1"/>
              <a:t>COs.</a:t>
            </a:r>
            <a:r>
              <a:rPr lang="en-US" sz="1200" dirty="0"/>
              <a:t> Analysis of answer scripts and discussions with the students revealed that this could be attributed to a weaker course on vector calculus. </a:t>
            </a:r>
            <a:endParaRPr lang="en-IN" sz="1200" dirty="0"/>
          </a:p>
          <a:p>
            <a:pPr marL="449263"/>
            <a:r>
              <a:rPr lang="en-US" sz="1200" dirty="0"/>
              <a:t>Action taken-revision of the course syllabus was carried out (instructor/text book changed too has been changed, when deemed appropriate).</a:t>
            </a:r>
            <a:endParaRPr lang="en-IN" sz="1200" dirty="0"/>
          </a:p>
          <a:p>
            <a:pPr marL="449263"/>
            <a:r>
              <a:rPr lang="en-US" sz="1200" b="1" dirty="0"/>
              <a:t>Sample 3</a:t>
            </a:r>
            <a:r>
              <a:rPr lang="en-US" sz="1200" dirty="0"/>
              <a:t>-In a course that had group projects it was determined that the expectations from this course about PO3 (like: “to meet the specifications with consideration for the public health and safety, and the cultural, societal, and environmental considerations”) were not realized as there were no discussions about these aspects while planning and execution of the project. Action taken- Project planning, monitoring and evaluation included in rubrics related to these aspects. </a:t>
            </a:r>
            <a:endParaRPr lang="en-IN" sz="1200" dirty="0"/>
          </a:p>
        </p:txBody>
      </p:sp>
      <p:sp>
        <p:nvSpPr>
          <p:cNvPr id="4" name="Footer Placeholder 3">
            <a:extLst>
              <a:ext uri="{FF2B5EF4-FFF2-40B4-BE49-F238E27FC236}">
                <a16:creationId xmlns:a16="http://schemas.microsoft.com/office/drawing/2014/main" id="{55C9FCD3-210C-4A36-852D-011BF1660985}"/>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5982ACED-64D4-4EEE-9DAF-EA76781B5B8D}"/>
              </a:ext>
            </a:extLst>
          </p:cNvPr>
          <p:cNvSpPr>
            <a:spLocks noGrp="1"/>
          </p:cNvSpPr>
          <p:nvPr>
            <p:ph type="sldNum" sz="quarter" idx="12"/>
          </p:nvPr>
        </p:nvSpPr>
        <p:spPr/>
        <p:txBody>
          <a:bodyPr/>
          <a:lstStyle/>
          <a:p>
            <a:fld id="{422658B8-A02A-475D-9AE9-842168B0879B}" type="slidenum">
              <a:rPr lang="en-IN" smtClean="0"/>
              <a:t>42</a:t>
            </a:fld>
            <a:endParaRPr lang="en-IN"/>
          </a:p>
        </p:txBody>
      </p:sp>
    </p:spTree>
    <p:extLst>
      <p:ext uri="{BB962C8B-B14F-4D97-AF65-F5344CB8AC3E}">
        <p14:creationId xmlns:p14="http://schemas.microsoft.com/office/powerpoint/2010/main" val="13115350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352928" cy="369332"/>
          </a:xfrm>
          <a:prstGeom prst="rect">
            <a:avLst/>
          </a:prstGeom>
        </p:spPr>
        <p:txBody>
          <a:bodyPr wrap="square">
            <a:spAutoFit/>
          </a:bodyPr>
          <a:lstStyle/>
          <a:p>
            <a:r>
              <a:rPr lang="en-US" b="1" dirty="0"/>
              <a:t>POs &amp; PSOs Attainment Levels and Actions for improvement – CAY only</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422883034"/>
              </p:ext>
            </p:extLst>
          </p:nvPr>
        </p:nvGraphicFramePr>
        <p:xfrm>
          <a:off x="395537" y="712496"/>
          <a:ext cx="8424936" cy="5132327"/>
        </p:xfrm>
        <a:graphic>
          <a:graphicData uri="http://schemas.openxmlformats.org/drawingml/2006/table">
            <a:tbl>
              <a:tblPr firstRow="1" firstCol="1" bandRow="1">
                <a:tableStyleId>{5C22544A-7EE6-4342-B048-85BDC9FD1C3A}</a:tableStyleId>
              </a:tblPr>
              <a:tblGrid>
                <a:gridCol w="829736">
                  <a:extLst>
                    <a:ext uri="{9D8B030D-6E8A-4147-A177-3AD203B41FA5}">
                      <a16:colId xmlns:a16="http://schemas.microsoft.com/office/drawing/2014/main" val="20000"/>
                    </a:ext>
                  </a:extLst>
                </a:gridCol>
                <a:gridCol w="1149119">
                  <a:extLst>
                    <a:ext uri="{9D8B030D-6E8A-4147-A177-3AD203B41FA5}">
                      <a16:colId xmlns:a16="http://schemas.microsoft.com/office/drawing/2014/main" val="20001"/>
                    </a:ext>
                  </a:extLst>
                </a:gridCol>
                <a:gridCol w="1405962">
                  <a:extLst>
                    <a:ext uri="{9D8B030D-6E8A-4147-A177-3AD203B41FA5}">
                      <a16:colId xmlns:a16="http://schemas.microsoft.com/office/drawing/2014/main" val="20002"/>
                    </a:ext>
                  </a:extLst>
                </a:gridCol>
                <a:gridCol w="5040119">
                  <a:extLst>
                    <a:ext uri="{9D8B030D-6E8A-4147-A177-3AD203B41FA5}">
                      <a16:colId xmlns:a16="http://schemas.microsoft.com/office/drawing/2014/main" val="20003"/>
                    </a:ext>
                  </a:extLst>
                </a:gridCol>
              </a:tblGrid>
              <a:tr h="125330">
                <a:tc>
                  <a:txBody>
                    <a:bodyPr/>
                    <a:lstStyle/>
                    <a:p>
                      <a:pPr>
                        <a:lnSpc>
                          <a:spcPct val="150000"/>
                        </a:lnSpc>
                        <a:spcBef>
                          <a:spcPts val="600"/>
                        </a:spcBef>
                        <a:spcAft>
                          <a:spcPts val="0"/>
                        </a:spcAft>
                      </a:pPr>
                      <a:r>
                        <a:rPr lang="en-US" sz="1000" dirty="0">
                          <a:solidFill>
                            <a:schemeClr val="tx1"/>
                          </a:solidFill>
                          <a:effectLst/>
                        </a:rPr>
                        <a:t>POs</a:t>
                      </a:r>
                      <a:endParaRPr lang="en-IN" sz="1000" dirty="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000">
                          <a:solidFill>
                            <a:schemeClr val="tx1"/>
                          </a:solidFill>
                          <a:effectLst/>
                        </a:rPr>
                        <a:t>Target</a:t>
                      </a:r>
                      <a:endParaRPr lang="en-IN" sz="1000">
                        <a:solidFill>
                          <a:schemeClr val="tx1"/>
                        </a:solidFill>
                        <a:effectLst/>
                      </a:endParaRPr>
                    </a:p>
                    <a:p>
                      <a:pPr algn="ctr">
                        <a:lnSpc>
                          <a:spcPct val="115000"/>
                        </a:lnSpc>
                        <a:spcAft>
                          <a:spcPts val="0"/>
                        </a:spcAft>
                      </a:pPr>
                      <a:r>
                        <a:rPr lang="en-US" sz="1000">
                          <a:solidFill>
                            <a:schemeClr val="tx1"/>
                          </a:solidFill>
                          <a:effectLst/>
                        </a:rPr>
                        <a:t>Level</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000">
                          <a:solidFill>
                            <a:schemeClr val="tx1"/>
                          </a:solidFill>
                          <a:effectLst/>
                        </a:rPr>
                        <a:t>Attainment</a:t>
                      </a:r>
                      <a:endParaRPr lang="en-IN" sz="1000">
                        <a:solidFill>
                          <a:schemeClr val="tx1"/>
                        </a:solidFill>
                        <a:effectLst/>
                      </a:endParaRPr>
                    </a:p>
                    <a:p>
                      <a:pPr algn="ctr">
                        <a:lnSpc>
                          <a:spcPct val="115000"/>
                        </a:lnSpc>
                        <a:spcAft>
                          <a:spcPts val="0"/>
                        </a:spcAft>
                      </a:pPr>
                      <a:r>
                        <a:rPr lang="en-US" sz="1000">
                          <a:solidFill>
                            <a:schemeClr val="tx1"/>
                          </a:solidFill>
                          <a:effectLst/>
                        </a:rPr>
                        <a:t>Level</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Observations</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3662">
                <a:tc gridSpan="4">
                  <a:txBody>
                    <a:bodyPr/>
                    <a:lstStyle/>
                    <a:p>
                      <a:pPr>
                        <a:lnSpc>
                          <a:spcPct val="150000"/>
                        </a:lnSpc>
                        <a:spcBef>
                          <a:spcPts val="600"/>
                        </a:spcBef>
                        <a:spcAft>
                          <a:spcPts val="0"/>
                        </a:spcAft>
                      </a:pPr>
                      <a:r>
                        <a:rPr lang="en-US" sz="1000">
                          <a:solidFill>
                            <a:schemeClr val="tx1"/>
                          </a:solidFill>
                          <a:effectLst/>
                        </a:rPr>
                        <a:t>PO1: Statement as mentioned in Annexure I</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93662">
                <a:tc>
                  <a:txBody>
                    <a:bodyPr/>
                    <a:lstStyle/>
                    <a:p>
                      <a:pPr>
                        <a:lnSpc>
                          <a:spcPct val="150000"/>
                        </a:lnSpc>
                        <a:spcBef>
                          <a:spcPts val="600"/>
                        </a:spcBef>
                        <a:spcAft>
                          <a:spcPts val="0"/>
                        </a:spcAft>
                      </a:pPr>
                      <a:r>
                        <a:rPr lang="en-US" sz="1000">
                          <a:solidFill>
                            <a:schemeClr val="tx1"/>
                          </a:solidFill>
                          <a:effectLst/>
                        </a:rPr>
                        <a:t>PO1</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32718">
                <a:tc gridSpan="4">
                  <a:txBody>
                    <a:bodyPr/>
                    <a:lstStyle/>
                    <a:p>
                      <a:pPr>
                        <a:lnSpc>
                          <a:spcPct val="150000"/>
                        </a:lnSpc>
                        <a:spcBef>
                          <a:spcPts val="600"/>
                        </a:spcBef>
                        <a:spcAft>
                          <a:spcPts val="0"/>
                        </a:spcAft>
                      </a:pPr>
                      <a:r>
                        <a:rPr lang="en-US" sz="1000">
                          <a:solidFill>
                            <a:schemeClr val="tx1"/>
                          </a:solidFill>
                          <a:effectLst/>
                        </a:rPr>
                        <a:t>Action 1: </a:t>
                      </a:r>
                      <a:endParaRPr lang="en-IN" sz="1000">
                        <a:solidFill>
                          <a:schemeClr val="tx1"/>
                        </a:solidFill>
                        <a:effectLst/>
                      </a:endParaRPr>
                    </a:p>
                    <a:p>
                      <a:pPr>
                        <a:lnSpc>
                          <a:spcPct val="150000"/>
                        </a:lnSpc>
                        <a:spcBef>
                          <a:spcPts val="600"/>
                        </a:spcBef>
                        <a:spcAft>
                          <a:spcPts val="0"/>
                        </a:spcAft>
                      </a:pPr>
                      <a:r>
                        <a:rPr lang="en-US" sz="1000">
                          <a:solidFill>
                            <a:schemeClr val="tx1"/>
                          </a:solidFill>
                          <a:effectLst/>
                        </a:rPr>
                        <a:t>Action N:</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3"/>
                  </a:ext>
                </a:extLst>
              </a:tr>
              <a:tr h="93662">
                <a:tc gridSpan="4">
                  <a:txBody>
                    <a:bodyPr/>
                    <a:lstStyle/>
                    <a:p>
                      <a:pPr>
                        <a:lnSpc>
                          <a:spcPct val="150000"/>
                        </a:lnSpc>
                        <a:spcBef>
                          <a:spcPts val="600"/>
                        </a:spcBef>
                        <a:spcAft>
                          <a:spcPts val="0"/>
                        </a:spcAft>
                      </a:pPr>
                      <a:r>
                        <a:rPr lang="en-US" sz="1000">
                          <a:solidFill>
                            <a:schemeClr val="tx1"/>
                          </a:solidFill>
                          <a:effectLst/>
                        </a:rPr>
                        <a:t>PO2:Statement as mentioned in Annexure I</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4"/>
                  </a:ext>
                </a:extLst>
              </a:tr>
              <a:tr h="93662">
                <a:tc>
                  <a:txBody>
                    <a:bodyPr/>
                    <a:lstStyle/>
                    <a:p>
                      <a:pPr>
                        <a:lnSpc>
                          <a:spcPct val="150000"/>
                        </a:lnSpc>
                        <a:spcBef>
                          <a:spcPts val="600"/>
                        </a:spcBef>
                        <a:spcAft>
                          <a:spcPts val="0"/>
                        </a:spcAft>
                      </a:pPr>
                      <a:r>
                        <a:rPr lang="en-US" sz="1000">
                          <a:solidFill>
                            <a:schemeClr val="tx1"/>
                          </a:solidFill>
                          <a:effectLst/>
                        </a:rPr>
                        <a:t>PO2</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32718">
                <a:tc gridSpan="4">
                  <a:txBody>
                    <a:bodyPr/>
                    <a:lstStyle/>
                    <a:p>
                      <a:pPr>
                        <a:lnSpc>
                          <a:spcPct val="150000"/>
                        </a:lnSpc>
                        <a:spcBef>
                          <a:spcPts val="600"/>
                        </a:spcBef>
                        <a:spcAft>
                          <a:spcPts val="0"/>
                        </a:spcAft>
                      </a:pPr>
                      <a:r>
                        <a:rPr lang="en-US" sz="1000">
                          <a:solidFill>
                            <a:schemeClr val="tx1"/>
                          </a:solidFill>
                          <a:effectLst/>
                        </a:rPr>
                        <a:t>Action 1: </a:t>
                      </a:r>
                      <a:endParaRPr lang="en-IN" sz="1000">
                        <a:solidFill>
                          <a:schemeClr val="tx1"/>
                        </a:solidFill>
                        <a:effectLst/>
                      </a:endParaRPr>
                    </a:p>
                    <a:p>
                      <a:pPr>
                        <a:lnSpc>
                          <a:spcPct val="150000"/>
                        </a:lnSpc>
                        <a:spcBef>
                          <a:spcPts val="600"/>
                        </a:spcBef>
                        <a:spcAft>
                          <a:spcPts val="0"/>
                        </a:spcAft>
                      </a:pPr>
                      <a:r>
                        <a:rPr lang="en-US" sz="1000">
                          <a:solidFill>
                            <a:schemeClr val="tx1"/>
                          </a:solidFill>
                          <a:effectLst/>
                        </a:rPr>
                        <a:t>Action N:</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6"/>
                  </a:ext>
                </a:extLst>
              </a:tr>
              <a:tr h="93662">
                <a:tc gridSpan="4">
                  <a:txBody>
                    <a:bodyPr/>
                    <a:lstStyle/>
                    <a:p>
                      <a:pPr>
                        <a:lnSpc>
                          <a:spcPct val="150000"/>
                        </a:lnSpc>
                        <a:spcBef>
                          <a:spcPts val="600"/>
                        </a:spcBef>
                        <a:spcAft>
                          <a:spcPts val="0"/>
                        </a:spcAft>
                      </a:pPr>
                      <a:r>
                        <a:rPr lang="en-US" sz="1000">
                          <a:solidFill>
                            <a:schemeClr val="tx1"/>
                          </a:solidFill>
                          <a:effectLst/>
                        </a:rPr>
                        <a:t>PO3: Statement as mentioned in Annexure I</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7"/>
                  </a:ext>
                </a:extLst>
              </a:tr>
              <a:tr h="93662">
                <a:tc>
                  <a:txBody>
                    <a:bodyPr/>
                    <a:lstStyle/>
                    <a:p>
                      <a:pPr>
                        <a:lnSpc>
                          <a:spcPct val="150000"/>
                        </a:lnSpc>
                        <a:spcBef>
                          <a:spcPts val="600"/>
                        </a:spcBef>
                        <a:spcAft>
                          <a:spcPts val="0"/>
                        </a:spcAft>
                      </a:pPr>
                      <a:r>
                        <a:rPr lang="en-US" sz="1000">
                          <a:solidFill>
                            <a:schemeClr val="tx1"/>
                          </a:solidFill>
                          <a:effectLst/>
                        </a:rPr>
                        <a:t>PO3</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32718">
                <a:tc gridSpan="4">
                  <a:txBody>
                    <a:bodyPr/>
                    <a:lstStyle/>
                    <a:p>
                      <a:pPr>
                        <a:lnSpc>
                          <a:spcPct val="150000"/>
                        </a:lnSpc>
                        <a:spcBef>
                          <a:spcPts val="600"/>
                        </a:spcBef>
                        <a:spcAft>
                          <a:spcPts val="0"/>
                        </a:spcAft>
                      </a:pPr>
                      <a:r>
                        <a:rPr lang="en-US" sz="1000">
                          <a:solidFill>
                            <a:schemeClr val="tx1"/>
                          </a:solidFill>
                          <a:effectLst/>
                        </a:rPr>
                        <a:t>Action 1: </a:t>
                      </a:r>
                      <a:endParaRPr lang="en-IN" sz="1000">
                        <a:solidFill>
                          <a:schemeClr val="tx1"/>
                        </a:solidFill>
                        <a:effectLst/>
                      </a:endParaRPr>
                    </a:p>
                    <a:p>
                      <a:pPr>
                        <a:lnSpc>
                          <a:spcPct val="150000"/>
                        </a:lnSpc>
                        <a:spcBef>
                          <a:spcPts val="600"/>
                        </a:spcBef>
                        <a:spcAft>
                          <a:spcPts val="0"/>
                        </a:spcAft>
                      </a:pPr>
                      <a:r>
                        <a:rPr lang="en-US" sz="1000">
                          <a:solidFill>
                            <a:schemeClr val="tx1"/>
                          </a:solidFill>
                          <a:effectLst/>
                        </a:rPr>
                        <a:t>Action N:</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93662">
                <a:tc gridSpan="4">
                  <a:txBody>
                    <a:bodyPr/>
                    <a:lstStyle/>
                    <a:p>
                      <a:pPr>
                        <a:lnSpc>
                          <a:spcPct val="150000"/>
                        </a:lnSpc>
                        <a:spcBef>
                          <a:spcPts val="600"/>
                        </a:spcBef>
                        <a:spcAft>
                          <a:spcPts val="0"/>
                        </a:spcAft>
                      </a:pPr>
                      <a:r>
                        <a:rPr lang="en-US" sz="1000">
                          <a:solidFill>
                            <a:schemeClr val="tx1"/>
                          </a:solidFill>
                          <a:effectLst/>
                        </a:rPr>
                        <a:t>PO4: Statement as mentioned in Annexure I</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0"/>
                  </a:ext>
                </a:extLst>
              </a:tr>
              <a:tr h="97008">
                <a:tc>
                  <a:txBody>
                    <a:bodyPr/>
                    <a:lstStyle/>
                    <a:p>
                      <a:pPr>
                        <a:lnSpc>
                          <a:spcPct val="150000"/>
                        </a:lnSpc>
                        <a:spcBef>
                          <a:spcPts val="600"/>
                        </a:spcBef>
                        <a:spcAft>
                          <a:spcPts val="0"/>
                        </a:spcAft>
                      </a:pPr>
                      <a:r>
                        <a:rPr lang="en-US" sz="1000">
                          <a:solidFill>
                            <a:schemeClr val="tx1"/>
                          </a:solidFill>
                          <a:effectLst/>
                        </a:rPr>
                        <a:t>PO4</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32718">
                <a:tc gridSpan="4">
                  <a:txBody>
                    <a:bodyPr/>
                    <a:lstStyle/>
                    <a:p>
                      <a:pPr>
                        <a:lnSpc>
                          <a:spcPct val="150000"/>
                        </a:lnSpc>
                        <a:spcBef>
                          <a:spcPts val="600"/>
                        </a:spcBef>
                        <a:spcAft>
                          <a:spcPts val="0"/>
                        </a:spcAft>
                      </a:pPr>
                      <a:r>
                        <a:rPr lang="en-US" sz="1000">
                          <a:solidFill>
                            <a:schemeClr val="tx1"/>
                          </a:solidFill>
                          <a:effectLst/>
                        </a:rPr>
                        <a:t>Action 1: </a:t>
                      </a:r>
                      <a:endParaRPr lang="en-IN" sz="1000">
                        <a:solidFill>
                          <a:schemeClr val="tx1"/>
                        </a:solidFill>
                        <a:effectLst/>
                      </a:endParaRPr>
                    </a:p>
                    <a:p>
                      <a:pPr>
                        <a:lnSpc>
                          <a:spcPct val="150000"/>
                        </a:lnSpc>
                        <a:spcBef>
                          <a:spcPts val="600"/>
                        </a:spcBef>
                        <a:spcAft>
                          <a:spcPts val="0"/>
                        </a:spcAft>
                      </a:pPr>
                      <a:r>
                        <a:rPr lang="en-US" sz="1000">
                          <a:solidFill>
                            <a:schemeClr val="tx1"/>
                          </a:solidFill>
                          <a:effectLst/>
                        </a:rPr>
                        <a:t>Action N: </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2"/>
                  </a:ext>
                </a:extLst>
              </a:tr>
              <a:tr h="93662">
                <a:tc gridSpan="4">
                  <a:txBody>
                    <a:bodyPr/>
                    <a:lstStyle/>
                    <a:p>
                      <a:pPr>
                        <a:lnSpc>
                          <a:spcPct val="150000"/>
                        </a:lnSpc>
                        <a:spcBef>
                          <a:spcPts val="600"/>
                        </a:spcBef>
                        <a:spcAft>
                          <a:spcPts val="0"/>
                        </a:spcAft>
                      </a:pPr>
                      <a:r>
                        <a:rPr lang="en-US" sz="1000">
                          <a:solidFill>
                            <a:schemeClr val="tx1"/>
                          </a:solidFill>
                          <a:effectLst/>
                        </a:rPr>
                        <a:t>PO5: Statement as mentioned in Annexure I</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3"/>
                  </a:ext>
                </a:extLst>
              </a:tr>
              <a:tr h="93662">
                <a:tc>
                  <a:txBody>
                    <a:bodyPr/>
                    <a:lstStyle/>
                    <a:p>
                      <a:pPr>
                        <a:lnSpc>
                          <a:spcPct val="150000"/>
                        </a:lnSpc>
                        <a:spcBef>
                          <a:spcPts val="600"/>
                        </a:spcBef>
                        <a:spcAft>
                          <a:spcPts val="0"/>
                        </a:spcAft>
                      </a:pPr>
                      <a:r>
                        <a:rPr lang="en-US" sz="1000">
                          <a:solidFill>
                            <a:schemeClr val="tx1"/>
                          </a:solidFill>
                          <a:effectLst/>
                        </a:rPr>
                        <a:t>PO5</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232718">
                <a:tc gridSpan="4">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5"/>
                  </a:ext>
                </a:extLst>
              </a:tr>
            </a:tbl>
          </a:graphicData>
        </a:graphic>
      </p:graphicFrame>
      <p:sp>
        <p:nvSpPr>
          <p:cNvPr id="4" name="Footer Placeholder 3">
            <a:extLst>
              <a:ext uri="{FF2B5EF4-FFF2-40B4-BE49-F238E27FC236}">
                <a16:creationId xmlns:a16="http://schemas.microsoft.com/office/drawing/2014/main" id="{9894C5CC-5A84-4F04-A1C5-8E8FD65D31CC}"/>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F3E6C0A4-729C-4E9F-9730-1D8ED440719D}"/>
              </a:ext>
            </a:extLst>
          </p:cNvPr>
          <p:cNvSpPr>
            <a:spLocks noGrp="1"/>
          </p:cNvSpPr>
          <p:nvPr>
            <p:ph type="sldNum" sz="quarter" idx="12"/>
          </p:nvPr>
        </p:nvSpPr>
        <p:spPr/>
        <p:txBody>
          <a:bodyPr/>
          <a:lstStyle/>
          <a:p>
            <a:fld id="{422658B8-A02A-475D-9AE9-842168B0879B}" type="slidenum">
              <a:rPr lang="en-IN" smtClean="0"/>
              <a:t>43</a:t>
            </a:fld>
            <a:endParaRPr lang="en-IN"/>
          </a:p>
        </p:txBody>
      </p:sp>
    </p:spTree>
    <p:extLst>
      <p:ext uri="{BB962C8B-B14F-4D97-AF65-F5344CB8AC3E}">
        <p14:creationId xmlns:p14="http://schemas.microsoft.com/office/powerpoint/2010/main" val="27854388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57765929"/>
              </p:ext>
            </p:extLst>
          </p:nvPr>
        </p:nvGraphicFramePr>
        <p:xfrm>
          <a:off x="457200" y="116632"/>
          <a:ext cx="8424936" cy="4780005"/>
        </p:xfrm>
        <a:graphic>
          <a:graphicData uri="http://schemas.openxmlformats.org/drawingml/2006/table">
            <a:tbl>
              <a:tblPr firstRow="1" firstCol="1" bandRow="1">
                <a:tableStyleId>{5C22544A-7EE6-4342-B048-85BDC9FD1C3A}</a:tableStyleId>
              </a:tblPr>
              <a:tblGrid>
                <a:gridCol w="829736">
                  <a:extLst>
                    <a:ext uri="{9D8B030D-6E8A-4147-A177-3AD203B41FA5}">
                      <a16:colId xmlns:a16="http://schemas.microsoft.com/office/drawing/2014/main" val="20000"/>
                    </a:ext>
                  </a:extLst>
                </a:gridCol>
                <a:gridCol w="1149119">
                  <a:extLst>
                    <a:ext uri="{9D8B030D-6E8A-4147-A177-3AD203B41FA5}">
                      <a16:colId xmlns:a16="http://schemas.microsoft.com/office/drawing/2014/main" val="20001"/>
                    </a:ext>
                  </a:extLst>
                </a:gridCol>
                <a:gridCol w="1405962">
                  <a:extLst>
                    <a:ext uri="{9D8B030D-6E8A-4147-A177-3AD203B41FA5}">
                      <a16:colId xmlns:a16="http://schemas.microsoft.com/office/drawing/2014/main" val="20002"/>
                    </a:ext>
                  </a:extLst>
                </a:gridCol>
                <a:gridCol w="5040119">
                  <a:extLst>
                    <a:ext uri="{9D8B030D-6E8A-4147-A177-3AD203B41FA5}">
                      <a16:colId xmlns:a16="http://schemas.microsoft.com/office/drawing/2014/main" val="20003"/>
                    </a:ext>
                  </a:extLst>
                </a:gridCol>
              </a:tblGrid>
              <a:tr h="93662">
                <a:tc gridSpan="4">
                  <a:txBody>
                    <a:bodyPr/>
                    <a:lstStyle/>
                    <a:p>
                      <a:pPr>
                        <a:lnSpc>
                          <a:spcPct val="150000"/>
                        </a:lnSpc>
                        <a:spcBef>
                          <a:spcPts val="600"/>
                        </a:spcBef>
                        <a:spcAft>
                          <a:spcPts val="0"/>
                        </a:spcAft>
                      </a:pPr>
                      <a:r>
                        <a:rPr lang="en-US" sz="1000" dirty="0">
                          <a:solidFill>
                            <a:schemeClr val="tx1"/>
                          </a:solidFill>
                          <a:effectLst/>
                        </a:rPr>
                        <a:t>PO6 :Statement as mentioned in Annexure I</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93662">
                <a:tc>
                  <a:txBody>
                    <a:bodyPr/>
                    <a:lstStyle/>
                    <a:p>
                      <a:pPr>
                        <a:lnSpc>
                          <a:spcPct val="150000"/>
                        </a:lnSpc>
                        <a:spcBef>
                          <a:spcPts val="600"/>
                        </a:spcBef>
                        <a:spcAft>
                          <a:spcPts val="0"/>
                        </a:spcAft>
                      </a:pPr>
                      <a:r>
                        <a:rPr lang="en-US" sz="1000">
                          <a:solidFill>
                            <a:schemeClr val="tx1"/>
                          </a:solidFill>
                          <a:effectLst/>
                        </a:rPr>
                        <a:t>PO6</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32718">
                <a:tc gridSpan="4">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2"/>
                  </a:ext>
                </a:extLst>
              </a:tr>
              <a:tr h="93662">
                <a:tc gridSpan="4">
                  <a:txBody>
                    <a:bodyPr/>
                    <a:lstStyle/>
                    <a:p>
                      <a:pPr>
                        <a:lnSpc>
                          <a:spcPct val="150000"/>
                        </a:lnSpc>
                        <a:spcBef>
                          <a:spcPts val="600"/>
                        </a:spcBef>
                        <a:spcAft>
                          <a:spcPts val="0"/>
                        </a:spcAft>
                      </a:pPr>
                      <a:r>
                        <a:rPr lang="en-US" sz="1000" dirty="0">
                          <a:solidFill>
                            <a:schemeClr val="tx1"/>
                          </a:solidFill>
                          <a:effectLst/>
                        </a:rPr>
                        <a:t>PO7:Statement as mentioned in Annexure I</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3"/>
                  </a:ext>
                </a:extLst>
              </a:tr>
              <a:tr h="93662">
                <a:tc>
                  <a:txBody>
                    <a:bodyPr/>
                    <a:lstStyle/>
                    <a:p>
                      <a:pPr>
                        <a:lnSpc>
                          <a:spcPct val="150000"/>
                        </a:lnSpc>
                        <a:spcBef>
                          <a:spcPts val="600"/>
                        </a:spcBef>
                        <a:spcAft>
                          <a:spcPts val="0"/>
                        </a:spcAft>
                      </a:pPr>
                      <a:r>
                        <a:rPr lang="en-US" sz="1000">
                          <a:solidFill>
                            <a:schemeClr val="tx1"/>
                          </a:solidFill>
                          <a:effectLst/>
                        </a:rPr>
                        <a:t>PO7</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32718">
                <a:tc gridSpan="4">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5"/>
                  </a:ext>
                </a:extLst>
              </a:tr>
              <a:tr h="93662">
                <a:tc gridSpan="4">
                  <a:txBody>
                    <a:bodyPr/>
                    <a:lstStyle/>
                    <a:p>
                      <a:pPr>
                        <a:lnSpc>
                          <a:spcPct val="150000"/>
                        </a:lnSpc>
                        <a:spcBef>
                          <a:spcPts val="600"/>
                        </a:spcBef>
                        <a:spcAft>
                          <a:spcPts val="0"/>
                        </a:spcAft>
                      </a:pPr>
                      <a:r>
                        <a:rPr lang="en-US" sz="1000" dirty="0">
                          <a:solidFill>
                            <a:schemeClr val="tx1"/>
                          </a:solidFill>
                          <a:effectLst/>
                        </a:rPr>
                        <a:t>PO8:Statement as mentioned in Annexure I</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6"/>
                  </a:ext>
                </a:extLst>
              </a:tr>
              <a:tr h="93662">
                <a:tc>
                  <a:txBody>
                    <a:bodyPr/>
                    <a:lstStyle/>
                    <a:p>
                      <a:pPr>
                        <a:lnSpc>
                          <a:spcPct val="150000"/>
                        </a:lnSpc>
                        <a:spcBef>
                          <a:spcPts val="600"/>
                        </a:spcBef>
                        <a:spcAft>
                          <a:spcPts val="0"/>
                        </a:spcAft>
                      </a:pPr>
                      <a:r>
                        <a:rPr lang="en-US" sz="1000">
                          <a:solidFill>
                            <a:schemeClr val="tx1"/>
                          </a:solidFill>
                          <a:effectLst/>
                        </a:rPr>
                        <a:t>PO8</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32718">
                <a:tc gridSpan="4">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8"/>
                  </a:ext>
                </a:extLst>
              </a:tr>
              <a:tr h="93662">
                <a:tc gridSpan="4">
                  <a:txBody>
                    <a:bodyPr/>
                    <a:lstStyle/>
                    <a:p>
                      <a:pPr>
                        <a:lnSpc>
                          <a:spcPct val="150000"/>
                        </a:lnSpc>
                        <a:spcBef>
                          <a:spcPts val="600"/>
                        </a:spcBef>
                        <a:spcAft>
                          <a:spcPts val="0"/>
                        </a:spcAft>
                      </a:pPr>
                      <a:r>
                        <a:rPr lang="en-US" sz="1000" dirty="0">
                          <a:solidFill>
                            <a:schemeClr val="tx1"/>
                          </a:solidFill>
                          <a:effectLst/>
                        </a:rPr>
                        <a:t>PO9 :Statement as mentioned in Annexure I</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93662">
                <a:tc>
                  <a:txBody>
                    <a:bodyPr/>
                    <a:lstStyle/>
                    <a:p>
                      <a:pPr>
                        <a:lnSpc>
                          <a:spcPct val="150000"/>
                        </a:lnSpc>
                        <a:spcBef>
                          <a:spcPts val="600"/>
                        </a:spcBef>
                        <a:spcAft>
                          <a:spcPts val="0"/>
                        </a:spcAft>
                      </a:pPr>
                      <a:r>
                        <a:rPr lang="en-US" sz="1000">
                          <a:solidFill>
                            <a:schemeClr val="tx1"/>
                          </a:solidFill>
                          <a:effectLst/>
                        </a:rPr>
                        <a:t>PO9</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32718">
                <a:tc gridSpan="4">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1"/>
                  </a:ext>
                </a:extLst>
              </a:tr>
              <a:tr h="93662">
                <a:tc gridSpan="4">
                  <a:txBody>
                    <a:bodyPr/>
                    <a:lstStyle/>
                    <a:p>
                      <a:pPr>
                        <a:lnSpc>
                          <a:spcPct val="150000"/>
                        </a:lnSpc>
                        <a:spcBef>
                          <a:spcPts val="600"/>
                        </a:spcBef>
                        <a:spcAft>
                          <a:spcPts val="0"/>
                        </a:spcAft>
                      </a:pPr>
                      <a:r>
                        <a:rPr lang="en-US" sz="1000" dirty="0">
                          <a:solidFill>
                            <a:schemeClr val="tx1"/>
                          </a:solidFill>
                          <a:effectLst/>
                        </a:rPr>
                        <a:t>PO10 :Statement as mentioned in Annexure I</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2"/>
                  </a:ext>
                </a:extLst>
              </a:tr>
              <a:tr h="93662">
                <a:tc>
                  <a:txBody>
                    <a:bodyPr/>
                    <a:lstStyle/>
                    <a:p>
                      <a:pPr>
                        <a:lnSpc>
                          <a:spcPct val="150000"/>
                        </a:lnSpc>
                        <a:spcBef>
                          <a:spcPts val="600"/>
                        </a:spcBef>
                        <a:spcAft>
                          <a:spcPts val="0"/>
                        </a:spcAft>
                      </a:pPr>
                      <a:r>
                        <a:rPr lang="en-US" sz="1000">
                          <a:solidFill>
                            <a:schemeClr val="tx1"/>
                          </a:solidFill>
                          <a:effectLst/>
                        </a:rPr>
                        <a:t>PO10</a:t>
                      </a:r>
                      <a:endParaRPr lang="en-IN" sz="100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232718">
                <a:tc gridSpan="4">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4"/>
                  </a:ext>
                </a:extLst>
              </a:tr>
            </a:tbl>
          </a:graphicData>
        </a:graphic>
      </p:graphicFrame>
      <p:sp>
        <p:nvSpPr>
          <p:cNvPr id="3" name="Footer Placeholder 2">
            <a:extLst>
              <a:ext uri="{FF2B5EF4-FFF2-40B4-BE49-F238E27FC236}">
                <a16:creationId xmlns:a16="http://schemas.microsoft.com/office/drawing/2014/main" id="{9A541A90-FF76-48C8-A6FD-9C89D6A4A411}"/>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910D31C7-5723-4C7C-A60F-E1E7B30F046B}"/>
              </a:ext>
            </a:extLst>
          </p:cNvPr>
          <p:cNvSpPr>
            <a:spLocks noGrp="1"/>
          </p:cNvSpPr>
          <p:nvPr>
            <p:ph type="sldNum" sz="quarter" idx="12"/>
          </p:nvPr>
        </p:nvSpPr>
        <p:spPr/>
        <p:txBody>
          <a:bodyPr/>
          <a:lstStyle/>
          <a:p>
            <a:fld id="{422658B8-A02A-475D-9AE9-842168B0879B}" type="slidenum">
              <a:rPr lang="en-IN" smtClean="0"/>
              <a:t>44</a:t>
            </a:fld>
            <a:endParaRPr lang="en-IN"/>
          </a:p>
        </p:txBody>
      </p:sp>
    </p:spTree>
    <p:extLst>
      <p:ext uri="{BB962C8B-B14F-4D97-AF65-F5344CB8AC3E}">
        <p14:creationId xmlns:p14="http://schemas.microsoft.com/office/powerpoint/2010/main" val="24079432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05253398"/>
              </p:ext>
            </p:extLst>
          </p:nvPr>
        </p:nvGraphicFramePr>
        <p:xfrm>
          <a:off x="457200" y="404664"/>
          <a:ext cx="8424936" cy="2459056"/>
        </p:xfrm>
        <a:graphic>
          <a:graphicData uri="http://schemas.openxmlformats.org/drawingml/2006/table">
            <a:tbl>
              <a:tblPr firstRow="1" firstCol="1" bandRow="1">
                <a:tableStyleId>{5C22544A-7EE6-4342-B048-85BDC9FD1C3A}</a:tableStyleId>
              </a:tblPr>
              <a:tblGrid>
                <a:gridCol w="829736">
                  <a:extLst>
                    <a:ext uri="{9D8B030D-6E8A-4147-A177-3AD203B41FA5}">
                      <a16:colId xmlns:a16="http://schemas.microsoft.com/office/drawing/2014/main" val="20000"/>
                    </a:ext>
                  </a:extLst>
                </a:gridCol>
                <a:gridCol w="1149119">
                  <a:extLst>
                    <a:ext uri="{9D8B030D-6E8A-4147-A177-3AD203B41FA5}">
                      <a16:colId xmlns:a16="http://schemas.microsoft.com/office/drawing/2014/main" val="20001"/>
                    </a:ext>
                  </a:extLst>
                </a:gridCol>
                <a:gridCol w="1405962">
                  <a:extLst>
                    <a:ext uri="{9D8B030D-6E8A-4147-A177-3AD203B41FA5}">
                      <a16:colId xmlns:a16="http://schemas.microsoft.com/office/drawing/2014/main" val="20002"/>
                    </a:ext>
                  </a:extLst>
                </a:gridCol>
                <a:gridCol w="3365637">
                  <a:extLst>
                    <a:ext uri="{9D8B030D-6E8A-4147-A177-3AD203B41FA5}">
                      <a16:colId xmlns:a16="http://schemas.microsoft.com/office/drawing/2014/main" val="20003"/>
                    </a:ext>
                  </a:extLst>
                </a:gridCol>
                <a:gridCol w="1674482">
                  <a:extLst>
                    <a:ext uri="{9D8B030D-6E8A-4147-A177-3AD203B41FA5}">
                      <a16:colId xmlns:a16="http://schemas.microsoft.com/office/drawing/2014/main" val="20004"/>
                    </a:ext>
                  </a:extLst>
                </a:gridCol>
              </a:tblGrid>
              <a:tr h="93662">
                <a:tc gridSpan="5">
                  <a:txBody>
                    <a:bodyPr/>
                    <a:lstStyle/>
                    <a:p>
                      <a:pPr>
                        <a:lnSpc>
                          <a:spcPct val="150000"/>
                        </a:lnSpc>
                        <a:spcBef>
                          <a:spcPts val="600"/>
                        </a:spcBef>
                        <a:spcAft>
                          <a:spcPts val="0"/>
                        </a:spcAft>
                      </a:pPr>
                      <a:r>
                        <a:rPr lang="en-US" sz="1000" dirty="0">
                          <a:solidFill>
                            <a:schemeClr val="tx1"/>
                          </a:solidFill>
                          <a:effectLst/>
                        </a:rPr>
                        <a:t>PO11 :Statement as mentioned in Annexure I</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93662">
                <a:tc>
                  <a:txBody>
                    <a:bodyPr/>
                    <a:lstStyle/>
                    <a:p>
                      <a:pPr>
                        <a:lnSpc>
                          <a:spcPct val="150000"/>
                        </a:lnSpc>
                        <a:spcBef>
                          <a:spcPts val="600"/>
                        </a:spcBef>
                        <a:spcAft>
                          <a:spcPts val="0"/>
                        </a:spcAft>
                      </a:pPr>
                      <a:r>
                        <a:rPr lang="en-US" sz="1000" dirty="0">
                          <a:solidFill>
                            <a:schemeClr val="tx1"/>
                          </a:solidFill>
                          <a:effectLst/>
                        </a:rPr>
                        <a:t>PO11</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lang="en-IN"/>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extLst>
                  <a:ext uri="{0D108BD9-81ED-4DB2-BD59-A6C34878D82A}">
                    <a16:rowId xmlns:a16="http://schemas.microsoft.com/office/drawing/2014/main" val="10001"/>
                  </a:ext>
                </a:extLst>
              </a:tr>
              <a:tr h="232718">
                <a:tc gridSpan="5">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2"/>
                  </a:ext>
                </a:extLst>
              </a:tr>
              <a:tr h="93662">
                <a:tc gridSpan="5">
                  <a:txBody>
                    <a:bodyPr/>
                    <a:lstStyle/>
                    <a:p>
                      <a:pPr>
                        <a:lnSpc>
                          <a:spcPct val="150000"/>
                        </a:lnSpc>
                        <a:spcBef>
                          <a:spcPts val="600"/>
                        </a:spcBef>
                        <a:spcAft>
                          <a:spcPts val="0"/>
                        </a:spcAft>
                      </a:pPr>
                      <a:r>
                        <a:rPr lang="en-US" sz="1000" dirty="0">
                          <a:solidFill>
                            <a:schemeClr val="tx1"/>
                          </a:solidFill>
                          <a:effectLst/>
                        </a:rPr>
                        <a:t>PO12 :Statement as mentioned in Annexure I</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3"/>
                  </a:ext>
                </a:extLst>
              </a:tr>
              <a:tr h="93662">
                <a:tc>
                  <a:txBody>
                    <a:bodyPr/>
                    <a:lstStyle/>
                    <a:p>
                      <a:pPr>
                        <a:lnSpc>
                          <a:spcPct val="150000"/>
                        </a:lnSpc>
                        <a:spcBef>
                          <a:spcPts val="600"/>
                        </a:spcBef>
                        <a:spcAft>
                          <a:spcPts val="0"/>
                        </a:spcAft>
                      </a:pPr>
                      <a:r>
                        <a:rPr lang="en-US" sz="1000" dirty="0">
                          <a:solidFill>
                            <a:schemeClr val="tx1"/>
                          </a:solidFill>
                          <a:effectLst/>
                        </a:rPr>
                        <a:t>PO12</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a:p>
                  </a:txBody>
                  <a:tcPr marL="6457" marR="6457" marT="6457" marB="64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711520">
                <a:tc gridSpan="5">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5"/>
                  </a:ext>
                </a:extLst>
              </a:tr>
              <a:tr h="139603">
                <a:tc gridSpan="5">
                  <a:txBody>
                    <a:bodyPr/>
                    <a:lstStyle/>
                    <a:p>
                      <a:pPr>
                        <a:lnSpc>
                          <a:spcPct val="150000"/>
                        </a:lnSpc>
                        <a:spcBef>
                          <a:spcPts val="600"/>
                        </a:spcBef>
                        <a:spcAft>
                          <a:spcPts val="0"/>
                        </a:spcAft>
                      </a:pPr>
                      <a:r>
                        <a:rPr lang="en-US" sz="1000" dirty="0">
                          <a:solidFill>
                            <a:schemeClr val="tx1"/>
                          </a:solidFill>
                          <a:effectLst/>
                        </a:rPr>
                        <a:t>Similar  information is  to be provided for PSOs</a:t>
                      </a:r>
                      <a:endParaRPr lang="en-IN" sz="1000" dirty="0">
                        <a:solidFill>
                          <a:schemeClr val="tx1"/>
                        </a:solidFill>
                        <a:effectLst/>
                        <a:latin typeface="Times New Roman"/>
                        <a:ea typeface="Times New Roman"/>
                      </a:endParaRPr>
                    </a:p>
                  </a:txBody>
                  <a:tcPr marL="6457" marR="6457" marT="6457" marB="64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6"/>
                  </a:ext>
                </a:extLst>
              </a:tr>
            </a:tbl>
          </a:graphicData>
        </a:graphic>
      </p:graphicFrame>
      <p:sp>
        <p:nvSpPr>
          <p:cNvPr id="3" name="Rectangle 2"/>
          <p:cNvSpPr/>
          <p:nvPr/>
        </p:nvSpPr>
        <p:spPr>
          <a:xfrm>
            <a:off x="467544" y="3068960"/>
            <a:ext cx="8424936" cy="2585323"/>
          </a:xfrm>
          <a:prstGeom prst="rect">
            <a:avLst/>
          </a:prstGeom>
        </p:spPr>
        <p:txBody>
          <a:bodyPr wrap="square">
            <a:spAutoFit/>
          </a:bodyPr>
          <a:lstStyle/>
          <a:p>
            <a:r>
              <a:rPr lang="en-US" b="1" dirty="0"/>
              <a:t>7.2. Academic Audit and actions taken thereof during the period of Assessment (10)</a:t>
            </a:r>
            <a:endParaRPr lang="en-IN" dirty="0"/>
          </a:p>
          <a:p>
            <a:pPr marL="449263">
              <a:tabLst>
                <a:tab pos="449263" algn="l"/>
              </a:tabLst>
            </a:pPr>
            <a:r>
              <a:rPr lang="en-US" sz="1200" dirty="0"/>
              <a:t>(Academic Audit system/process and its implementation in relation to Continuous Improvement)</a:t>
            </a:r>
          </a:p>
          <a:p>
            <a:endParaRPr lang="en-IN" sz="1200" dirty="0"/>
          </a:p>
          <a:p>
            <a:r>
              <a:rPr lang="en-US" b="1" dirty="0"/>
              <a:t>7.3. Improvement in Placement, Higher Studies and Entrepreneurship (10)</a:t>
            </a:r>
            <a:endParaRPr lang="en-IN" dirty="0"/>
          </a:p>
          <a:p>
            <a:pPr marL="449263"/>
            <a:r>
              <a:rPr lang="en-US" sz="1200" i="1" dirty="0"/>
              <a:t>Assessment is based on improvement in: </a:t>
            </a:r>
            <a:endParaRPr lang="en-IN" sz="1200" dirty="0"/>
          </a:p>
          <a:p>
            <a:pPr marL="449263" lvl="0">
              <a:buFont typeface="Arial" panose="020B0604020202020204" pitchFamily="34" charset="0"/>
              <a:buChar char="•"/>
            </a:pPr>
            <a:r>
              <a:rPr lang="en-US" sz="1200" i="1" dirty="0"/>
              <a:t>Placement: number, quality placement, core industry, pay packages etc. </a:t>
            </a:r>
            <a:endParaRPr lang="en-IN" sz="1200" dirty="0"/>
          </a:p>
          <a:p>
            <a:pPr marL="449263" lvl="0">
              <a:buFont typeface="Arial" panose="020B0604020202020204" pitchFamily="34" charset="0"/>
              <a:buChar char="•"/>
            </a:pPr>
            <a:r>
              <a:rPr lang="en-US" sz="1200" i="1" dirty="0"/>
              <a:t>Higher studies: performance in GATE, GRE, GMAT, CAT etc., and admissions in premier institutions</a:t>
            </a:r>
            <a:endParaRPr lang="en-IN" sz="1200" dirty="0"/>
          </a:p>
          <a:p>
            <a:pPr marL="449263" lvl="0">
              <a:buFont typeface="Arial" panose="020B0604020202020204" pitchFamily="34" charset="0"/>
              <a:buChar char="•"/>
            </a:pPr>
            <a:r>
              <a:rPr lang="en-US" sz="1200" i="1" dirty="0"/>
              <a:t>Entrepreneurs</a:t>
            </a:r>
          </a:p>
          <a:p>
            <a:pPr lvl="0"/>
            <a:endParaRPr lang="en-IN" sz="1200" dirty="0"/>
          </a:p>
          <a:p>
            <a:r>
              <a:rPr lang="en-US" b="1" dirty="0"/>
              <a:t>7.4. Improvement in the quality of students admitted to the program (10)</a:t>
            </a:r>
            <a:endParaRPr lang="en-IN" dirty="0"/>
          </a:p>
          <a:p>
            <a:pPr marL="360363"/>
            <a:r>
              <a:rPr lang="en-US" sz="1200" i="1" dirty="0"/>
              <a:t>Assessment is based on improvement in terms of ranks/score in qualifying state level/national level entrances tests, percentage marks in Physics, Chemistry and Mathematics in 12</a:t>
            </a:r>
            <a:r>
              <a:rPr lang="en-US" sz="1200" i="1" baseline="30000" dirty="0"/>
              <a:t>th </a:t>
            </a:r>
            <a:r>
              <a:rPr lang="en-US" sz="1200" i="1" dirty="0"/>
              <a:t>Standard and percentage marks of the lateral entry students.</a:t>
            </a:r>
            <a:endParaRPr lang="en-IN" sz="1200" dirty="0"/>
          </a:p>
        </p:txBody>
      </p:sp>
      <p:sp>
        <p:nvSpPr>
          <p:cNvPr id="4" name="Footer Placeholder 3">
            <a:extLst>
              <a:ext uri="{FF2B5EF4-FFF2-40B4-BE49-F238E27FC236}">
                <a16:creationId xmlns:a16="http://schemas.microsoft.com/office/drawing/2014/main" id="{BF6B3B9E-D1A3-410C-802D-BE7F6496A021}"/>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4792F2A3-D939-478C-AD5A-C8980FAB97B1}"/>
              </a:ext>
            </a:extLst>
          </p:cNvPr>
          <p:cNvSpPr>
            <a:spLocks noGrp="1"/>
          </p:cNvSpPr>
          <p:nvPr>
            <p:ph type="sldNum" sz="quarter" idx="12"/>
          </p:nvPr>
        </p:nvSpPr>
        <p:spPr/>
        <p:txBody>
          <a:bodyPr/>
          <a:lstStyle/>
          <a:p>
            <a:fld id="{422658B8-A02A-475D-9AE9-842168B0879B}" type="slidenum">
              <a:rPr lang="en-IN" smtClean="0"/>
              <a:t>45</a:t>
            </a:fld>
            <a:endParaRPr lang="en-IN"/>
          </a:p>
        </p:txBody>
      </p:sp>
    </p:spTree>
    <p:extLst>
      <p:ext uri="{BB962C8B-B14F-4D97-AF65-F5344CB8AC3E}">
        <p14:creationId xmlns:p14="http://schemas.microsoft.com/office/powerpoint/2010/main" val="18832091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39818873"/>
              </p:ext>
            </p:extLst>
          </p:nvPr>
        </p:nvGraphicFramePr>
        <p:xfrm>
          <a:off x="457200" y="476674"/>
          <a:ext cx="8229601" cy="5140061"/>
        </p:xfrm>
        <a:graphic>
          <a:graphicData uri="http://schemas.openxmlformats.org/drawingml/2006/table">
            <a:tbl>
              <a:tblPr firstRow="1" firstCol="1" bandRow="1">
                <a:tableStyleId>{5C22544A-7EE6-4342-B048-85BDC9FD1C3A}</a:tableStyleId>
              </a:tblPr>
              <a:tblGrid>
                <a:gridCol w="2993928">
                  <a:extLst>
                    <a:ext uri="{9D8B030D-6E8A-4147-A177-3AD203B41FA5}">
                      <a16:colId xmlns:a16="http://schemas.microsoft.com/office/drawing/2014/main" val="20000"/>
                    </a:ext>
                  </a:extLst>
                </a:gridCol>
                <a:gridCol w="2291121">
                  <a:extLst>
                    <a:ext uri="{9D8B030D-6E8A-4147-A177-3AD203B41FA5}">
                      <a16:colId xmlns:a16="http://schemas.microsoft.com/office/drawing/2014/main" val="20001"/>
                    </a:ext>
                  </a:extLst>
                </a:gridCol>
                <a:gridCol w="1099475">
                  <a:extLst>
                    <a:ext uri="{9D8B030D-6E8A-4147-A177-3AD203B41FA5}">
                      <a16:colId xmlns:a16="http://schemas.microsoft.com/office/drawing/2014/main" val="20002"/>
                    </a:ext>
                  </a:extLst>
                </a:gridCol>
                <a:gridCol w="1099475">
                  <a:extLst>
                    <a:ext uri="{9D8B030D-6E8A-4147-A177-3AD203B41FA5}">
                      <a16:colId xmlns:a16="http://schemas.microsoft.com/office/drawing/2014/main" val="20003"/>
                    </a:ext>
                  </a:extLst>
                </a:gridCol>
                <a:gridCol w="745602">
                  <a:extLst>
                    <a:ext uri="{9D8B030D-6E8A-4147-A177-3AD203B41FA5}">
                      <a16:colId xmlns:a16="http://schemas.microsoft.com/office/drawing/2014/main" val="20004"/>
                    </a:ext>
                  </a:extLst>
                </a:gridCol>
              </a:tblGrid>
              <a:tr h="460679">
                <a:tc gridSpan="2">
                  <a:txBody>
                    <a:bodyPr/>
                    <a:lstStyle/>
                    <a:p>
                      <a:pPr algn="ctr">
                        <a:lnSpc>
                          <a:spcPct val="150000"/>
                        </a:lnSpc>
                        <a:spcBef>
                          <a:spcPts val="600"/>
                        </a:spcBef>
                        <a:spcAft>
                          <a:spcPts val="0"/>
                        </a:spcAft>
                      </a:pPr>
                      <a:r>
                        <a:rPr lang="en-US" sz="1400">
                          <a:solidFill>
                            <a:schemeClr val="tx1"/>
                          </a:solidFill>
                          <a:effectLst/>
                        </a:rPr>
                        <a:t>Item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algn="ctr">
                        <a:lnSpc>
                          <a:spcPct val="150000"/>
                        </a:lnSpc>
                        <a:spcBef>
                          <a:spcPts val="600"/>
                        </a:spcBef>
                        <a:spcAft>
                          <a:spcPts val="0"/>
                        </a:spcAft>
                      </a:pPr>
                      <a:r>
                        <a:rPr lang="en-US" sz="1400">
                          <a:solidFill>
                            <a:schemeClr val="tx1"/>
                          </a:solidFill>
                          <a:effectLst/>
                        </a:rPr>
                        <a:t>CAY</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CAYm1</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CAYm2</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46719">
                <a:tc rowSpan="3">
                  <a:txBody>
                    <a:bodyPr/>
                    <a:lstStyle/>
                    <a:p>
                      <a:pPr>
                        <a:lnSpc>
                          <a:spcPct val="150000"/>
                        </a:lnSpc>
                        <a:spcBef>
                          <a:spcPts val="600"/>
                        </a:spcBef>
                        <a:spcAft>
                          <a:spcPts val="0"/>
                        </a:spcAft>
                      </a:pPr>
                      <a:r>
                        <a:rPr lang="en-US" sz="1400">
                          <a:solidFill>
                            <a:schemeClr val="tx1"/>
                          </a:solidFill>
                          <a:effectLst/>
                        </a:rPr>
                        <a:t>National Level Entrance Examination (Name of the Entrance Examination) </a:t>
                      </a:r>
                      <a:endParaRPr lang="en-IN" sz="14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No. of Students admitted</a:t>
                      </a:r>
                      <a:endParaRPr lang="en-IN" sz="14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46719">
                <a:tc vMerge="1">
                  <a:txBody>
                    <a:bodyPr/>
                    <a:lstStyle/>
                    <a:p>
                      <a:endParaRPr lang="en-IN"/>
                    </a:p>
                  </a:txBody>
                  <a:tcPr/>
                </a:tc>
                <a:tc>
                  <a:txBody>
                    <a:bodyPr/>
                    <a:lstStyle/>
                    <a:p>
                      <a:pPr algn="ctr">
                        <a:lnSpc>
                          <a:spcPct val="150000"/>
                        </a:lnSpc>
                        <a:spcBef>
                          <a:spcPts val="600"/>
                        </a:spcBef>
                        <a:spcAft>
                          <a:spcPts val="0"/>
                        </a:spcAft>
                      </a:pPr>
                      <a:r>
                        <a:rPr lang="en-US" sz="1400">
                          <a:solidFill>
                            <a:schemeClr val="tx1"/>
                          </a:solidFill>
                          <a:effectLst/>
                        </a:rPr>
                        <a:t>Opening Score/Rank</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46719">
                <a:tc vMerge="1">
                  <a:txBody>
                    <a:bodyPr/>
                    <a:lstStyle/>
                    <a:p>
                      <a:endParaRPr lang="en-IN"/>
                    </a:p>
                  </a:txBody>
                  <a:tcPr/>
                </a:tc>
                <a:tc>
                  <a:txBody>
                    <a:bodyPr/>
                    <a:lstStyle/>
                    <a:p>
                      <a:pPr algn="ctr">
                        <a:lnSpc>
                          <a:spcPct val="150000"/>
                        </a:lnSpc>
                        <a:spcBef>
                          <a:spcPts val="600"/>
                        </a:spcBef>
                        <a:spcAft>
                          <a:spcPts val="0"/>
                        </a:spcAft>
                      </a:pPr>
                      <a:r>
                        <a:rPr lang="en-US" sz="1400">
                          <a:solidFill>
                            <a:schemeClr val="tx1"/>
                          </a:solidFill>
                          <a:effectLst/>
                        </a:rPr>
                        <a:t>Closing Score/Rank</a:t>
                      </a:r>
                      <a:endParaRPr lang="en-IN" sz="14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46719">
                <a:tc rowSpan="3">
                  <a:txBody>
                    <a:bodyPr/>
                    <a:lstStyle/>
                    <a:p>
                      <a:pPr>
                        <a:lnSpc>
                          <a:spcPct val="150000"/>
                        </a:lnSpc>
                        <a:spcBef>
                          <a:spcPts val="600"/>
                        </a:spcBef>
                        <a:spcAft>
                          <a:spcPts val="0"/>
                        </a:spcAft>
                      </a:pPr>
                      <a:r>
                        <a:rPr lang="en-US" sz="1400">
                          <a:solidFill>
                            <a:schemeClr val="tx1"/>
                          </a:solidFill>
                          <a:effectLst/>
                        </a:rPr>
                        <a:t>State/Institute/Level Entrance Examination/Others</a:t>
                      </a:r>
                      <a:endParaRPr lang="en-IN" sz="1400">
                        <a:solidFill>
                          <a:schemeClr val="tx1"/>
                        </a:solidFill>
                        <a:effectLst/>
                      </a:endParaRPr>
                    </a:p>
                    <a:p>
                      <a:pPr>
                        <a:lnSpc>
                          <a:spcPct val="150000"/>
                        </a:lnSpc>
                        <a:spcBef>
                          <a:spcPts val="600"/>
                        </a:spcBef>
                        <a:spcAft>
                          <a:spcPts val="0"/>
                        </a:spcAft>
                      </a:pPr>
                      <a:r>
                        <a:rPr lang="en-US" sz="1400">
                          <a:solidFill>
                            <a:schemeClr val="tx1"/>
                          </a:solidFill>
                          <a:effectLst/>
                        </a:rPr>
                        <a:t>(Name of the Entrance Examination) </a:t>
                      </a:r>
                      <a:endParaRPr lang="en-IN" sz="14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No. of Students admitted</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46719">
                <a:tc vMerge="1">
                  <a:txBody>
                    <a:bodyPr/>
                    <a:lstStyle/>
                    <a:p>
                      <a:endParaRPr lang="en-IN"/>
                    </a:p>
                  </a:txBody>
                  <a:tcPr/>
                </a:tc>
                <a:tc>
                  <a:txBody>
                    <a:bodyPr/>
                    <a:lstStyle/>
                    <a:p>
                      <a:pPr algn="ctr">
                        <a:lnSpc>
                          <a:spcPct val="150000"/>
                        </a:lnSpc>
                        <a:spcBef>
                          <a:spcPts val="600"/>
                        </a:spcBef>
                        <a:spcAft>
                          <a:spcPts val="0"/>
                        </a:spcAft>
                      </a:pPr>
                      <a:r>
                        <a:rPr lang="en-US" sz="1400">
                          <a:solidFill>
                            <a:schemeClr val="tx1"/>
                          </a:solidFill>
                          <a:effectLst/>
                        </a:rPr>
                        <a:t>Opening Score/Rank</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46719">
                <a:tc vMerge="1">
                  <a:txBody>
                    <a:bodyPr/>
                    <a:lstStyle/>
                    <a:p>
                      <a:endParaRPr lang="en-IN"/>
                    </a:p>
                  </a:txBody>
                  <a:tcPr/>
                </a:tc>
                <a:tc>
                  <a:txBody>
                    <a:bodyPr/>
                    <a:lstStyle/>
                    <a:p>
                      <a:pPr algn="ctr">
                        <a:lnSpc>
                          <a:spcPct val="150000"/>
                        </a:lnSpc>
                        <a:spcBef>
                          <a:spcPts val="600"/>
                        </a:spcBef>
                        <a:spcAft>
                          <a:spcPts val="0"/>
                        </a:spcAft>
                      </a:pPr>
                      <a:r>
                        <a:rPr lang="en-US" sz="1400">
                          <a:solidFill>
                            <a:schemeClr val="tx1"/>
                          </a:solidFill>
                          <a:effectLst/>
                        </a:rPr>
                        <a:t>Closing Score/Rank</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46719">
                <a:tc rowSpan="3">
                  <a:txBody>
                    <a:bodyPr/>
                    <a:lstStyle/>
                    <a:p>
                      <a:pPr>
                        <a:lnSpc>
                          <a:spcPct val="150000"/>
                        </a:lnSpc>
                        <a:spcBef>
                          <a:spcPts val="600"/>
                        </a:spcBef>
                        <a:spcAft>
                          <a:spcPts val="0"/>
                        </a:spcAft>
                      </a:pPr>
                      <a:r>
                        <a:rPr lang="en-US" sz="1400">
                          <a:solidFill>
                            <a:schemeClr val="tx1"/>
                          </a:solidFill>
                          <a:effectLst/>
                        </a:rPr>
                        <a:t>Name of the Entrance Examination for Lateral Entry or lateral entry details </a:t>
                      </a:r>
                      <a:endParaRPr lang="en-IN" sz="14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No. of Students admitted</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446719">
                <a:tc vMerge="1">
                  <a:txBody>
                    <a:bodyPr/>
                    <a:lstStyle/>
                    <a:p>
                      <a:endParaRPr lang="en-IN"/>
                    </a:p>
                  </a:txBody>
                  <a:tcPr/>
                </a:tc>
                <a:tc>
                  <a:txBody>
                    <a:bodyPr/>
                    <a:lstStyle/>
                    <a:p>
                      <a:pPr algn="ctr">
                        <a:lnSpc>
                          <a:spcPct val="150000"/>
                        </a:lnSpc>
                        <a:spcBef>
                          <a:spcPts val="600"/>
                        </a:spcBef>
                        <a:spcAft>
                          <a:spcPts val="0"/>
                        </a:spcAft>
                      </a:pPr>
                      <a:r>
                        <a:rPr lang="en-US" sz="1400">
                          <a:solidFill>
                            <a:schemeClr val="tx1"/>
                          </a:solidFill>
                          <a:effectLst/>
                        </a:rPr>
                        <a:t>Opening Score/Rank</a:t>
                      </a:r>
                      <a:endParaRPr lang="en-IN" sz="14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446719">
                <a:tc vMerge="1">
                  <a:txBody>
                    <a:bodyPr/>
                    <a:lstStyle/>
                    <a:p>
                      <a:endParaRPr lang="en-IN"/>
                    </a:p>
                  </a:txBody>
                  <a:tcPr/>
                </a:tc>
                <a:tc>
                  <a:txBody>
                    <a:bodyPr/>
                    <a:lstStyle/>
                    <a:p>
                      <a:pPr algn="ctr">
                        <a:lnSpc>
                          <a:spcPct val="150000"/>
                        </a:lnSpc>
                        <a:spcBef>
                          <a:spcPts val="600"/>
                        </a:spcBef>
                        <a:spcAft>
                          <a:spcPts val="0"/>
                        </a:spcAft>
                      </a:pPr>
                      <a:r>
                        <a:rPr lang="en-US" sz="1400">
                          <a:solidFill>
                            <a:schemeClr val="tx1"/>
                          </a:solidFill>
                          <a:effectLst/>
                        </a:rPr>
                        <a:t>Closing Score/Rank</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658911">
                <a:tc gridSpan="2">
                  <a:txBody>
                    <a:bodyPr/>
                    <a:lstStyle/>
                    <a:p>
                      <a:pPr>
                        <a:lnSpc>
                          <a:spcPct val="150000"/>
                        </a:lnSpc>
                        <a:spcBef>
                          <a:spcPts val="600"/>
                        </a:spcBef>
                        <a:spcAft>
                          <a:spcPts val="0"/>
                        </a:spcAft>
                      </a:pPr>
                      <a:r>
                        <a:rPr lang="en-US" sz="1400">
                          <a:solidFill>
                            <a:schemeClr val="tx1"/>
                          </a:solidFill>
                          <a:effectLst/>
                        </a:rPr>
                        <a:t>Average CBSE/Any other Board  Result of admitted students (Physics, Chemistry &amp; Mathematics)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a:solidFill>
                            <a:schemeClr val="tx1"/>
                          </a:solidFill>
                          <a:effectLst/>
                        </a:rPr>
                        <a:t> </a:t>
                      </a:r>
                      <a:endParaRPr lang="en-IN" sz="14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
        <p:nvSpPr>
          <p:cNvPr id="3" name="Footer Placeholder 2">
            <a:extLst>
              <a:ext uri="{FF2B5EF4-FFF2-40B4-BE49-F238E27FC236}">
                <a16:creationId xmlns:a16="http://schemas.microsoft.com/office/drawing/2014/main" id="{4B6E4F1C-DCA6-4C48-B5C2-6B2C0B154CD6}"/>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1F9165A7-2922-48D9-AD07-18365A4ADABB}"/>
              </a:ext>
            </a:extLst>
          </p:cNvPr>
          <p:cNvSpPr>
            <a:spLocks noGrp="1"/>
          </p:cNvSpPr>
          <p:nvPr>
            <p:ph type="sldNum" sz="quarter" idx="12"/>
          </p:nvPr>
        </p:nvSpPr>
        <p:spPr/>
        <p:txBody>
          <a:bodyPr/>
          <a:lstStyle/>
          <a:p>
            <a:fld id="{422658B8-A02A-475D-9AE9-842168B0879B}" type="slidenum">
              <a:rPr lang="en-IN" smtClean="0"/>
              <a:t>46</a:t>
            </a:fld>
            <a:endParaRPr lang="en-IN"/>
          </a:p>
        </p:txBody>
      </p:sp>
    </p:spTree>
    <p:extLst>
      <p:ext uri="{BB962C8B-B14F-4D97-AF65-F5344CB8AC3E}">
        <p14:creationId xmlns:p14="http://schemas.microsoft.com/office/powerpoint/2010/main" val="27043984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64706547"/>
              </p:ext>
            </p:extLst>
          </p:nvPr>
        </p:nvGraphicFramePr>
        <p:xfrm>
          <a:off x="539552" y="260648"/>
          <a:ext cx="8229600" cy="405575"/>
        </p:xfrm>
        <a:graphic>
          <a:graphicData uri="http://schemas.openxmlformats.org/drawingml/2006/table">
            <a:tbl>
              <a:tblPr firstRow="1" firstCol="1" bandRow="1">
                <a:tableStyleId>{5C22544A-7EE6-4342-B048-85BDC9FD1C3A}</a:tableStyleId>
              </a:tblPr>
              <a:tblGrid>
                <a:gridCol w="2745395">
                  <a:extLst>
                    <a:ext uri="{9D8B030D-6E8A-4147-A177-3AD203B41FA5}">
                      <a16:colId xmlns:a16="http://schemas.microsoft.com/office/drawing/2014/main" val="20000"/>
                    </a:ext>
                  </a:extLst>
                </a:gridCol>
                <a:gridCol w="4180636">
                  <a:extLst>
                    <a:ext uri="{9D8B030D-6E8A-4147-A177-3AD203B41FA5}">
                      <a16:colId xmlns:a16="http://schemas.microsoft.com/office/drawing/2014/main" val="20001"/>
                    </a:ext>
                  </a:extLst>
                </a:gridCol>
                <a:gridCol w="1303569">
                  <a:extLst>
                    <a:ext uri="{9D8B030D-6E8A-4147-A177-3AD203B41FA5}">
                      <a16:colId xmlns:a16="http://schemas.microsoft.com/office/drawing/2014/main" val="20002"/>
                    </a:ext>
                  </a:extLst>
                </a:gridCol>
              </a:tblGrid>
              <a:tr h="309880">
                <a:tc>
                  <a:txBody>
                    <a:bodyPr/>
                    <a:lstStyle/>
                    <a:p>
                      <a:pPr algn="ctr">
                        <a:lnSpc>
                          <a:spcPct val="150000"/>
                        </a:lnSpc>
                        <a:spcBef>
                          <a:spcPts val="600"/>
                        </a:spcBef>
                        <a:spcAft>
                          <a:spcPts val="0"/>
                        </a:spcAft>
                      </a:pPr>
                      <a:r>
                        <a:rPr lang="en-US" sz="1800">
                          <a:solidFill>
                            <a:schemeClr val="tx1"/>
                          </a:solidFill>
                          <a:effectLst/>
                        </a:rPr>
                        <a:t>CRITERION 8</a:t>
                      </a:r>
                      <a:endParaRPr lang="en-IN" sz="18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a:solidFill>
                            <a:schemeClr val="tx1"/>
                          </a:solidFill>
                          <a:effectLst/>
                        </a:rPr>
                        <a:t>First Year Academics </a:t>
                      </a:r>
                      <a:endParaRPr lang="en-IN" sz="18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50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539552" y="764704"/>
            <a:ext cx="8352928" cy="553998"/>
          </a:xfrm>
          <a:prstGeom prst="rect">
            <a:avLst/>
          </a:prstGeom>
        </p:spPr>
        <p:txBody>
          <a:bodyPr wrap="square">
            <a:spAutoFit/>
          </a:bodyPr>
          <a:lstStyle/>
          <a:p>
            <a:r>
              <a:rPr lang="en-US" b="1" dirty="0"/>
              <a:t>8.1. First Year Student-Faculty Ratio (FYSFR) (5)</a:t>
            </a:r>
            <a:endParaRPr lang="en-IN" dirty="0"/>
          </a:p>
          <a:p>
            <a:pPr marL="360363"/>
            <a:r>
              <a:rPr lang="en-US" sz="1200" dirty="0"/>
              <a:t>Data for first year courses to calculate the FYSFR: </a:t>
            </a:r>
            <a:endParaRPr lang="en-IN" sz="1200" dirty="0"/>
          </a:p>
        </p:txBody>
      </p:sp>
      <p:graphicFrame>
        <p:nvGraphicFramePr>
          <p:cNvPr id="4" name="Table 3"/>
          <p:cNvGraphicFramePr>
            <a:graphicFrameLocks noGrp="1"/>
          </p:cNvGraphicFramePr>
          <p:nvPr>
            <p:extLst>
              <p:ext uri="{D42A27DB-BD31-4B8C-83A1-F6EECF244321}">
                <p14:modId xmlns:p14="http://schemas.microsoft.com/office/powerpoint/2010/main" val="3272238836"/>
              </p:ext>
            </p:extLst>
          </p:nvPr>
        </p:nvGraphicFramePr>
        <p:xfrm>
          <a:off x="608374" y="1411033"/>
          <a:ext cx="8140089" cy="2017966"/>
        </p:xfrm>
        <a:graphic>
          <a:graphicData uri="http://schemas.openxmlformats.org/drawingml/2006/table">
            <a:tbl>
              <a:tblPr firstRow="1" firstCol="1" bandRow="1">
                <a:tableStyleId>{5C22544A-7EE6-4342-B048-85BDC9FD1C3A}</a:tableStyleId>
              </a:tblPr>
              <a:tblGrid>
                <a:gridCol w="1013432">
                  <a:extLst>
                    <a:ext uri="{9D8B030D-6E8A-4147-A177-3AD203B41FA5}">
                      <a16:colId xmlns:a16="http://schemas.microsoft.com/office/drawing/2014/main" val="20000"/>
                    </a:ext>
                  </a:extLst>
                </a:gridCol>
                <a:gridCol w="1610326">
                  <a:extLst>
                    <a:ext uri="{9D8B030D-6E8A-4147-A177-3AD203B41FA5}">
                      <a16:colId xmlns:a16="http://schemas.microsoft.com/office/drawing/2014/main" val="20001"/>
                    </a:ext>
                  </a:extLst>
                </a:gridCol>
                <a:gridCol w="2192619">
                  <a:extLst>
                    <a:ext uri="{9D8B030D-6E8A-4147-A177-3AD203B41FA5}">
                      <a16:colId xmlns:a16="http://schemas.microsoft.com/office/drawing/2014/main" val="20002"/>
                    </a:ext>
                  </a:extLst>
                </a:gridCol>
                <a:gridCol w="940430">
                  <a:extLst>
                    <a:ext uri="{9D8B030D-6E8A-4147-A177-3AD203B41FA5}">
                      <a16:colId xmlns:a16="http://schemas.microsoft.com/office/drawing/2014/main" val="20003"/>
                    </a:ext>
                  </a:extLst>
                </a:gridCol>
                <a:gridCol w="2383282">
                  <a:extLst>
                    <a:ext uri="{9D8B030D-6E8A-4147-A177-3AD203B41FA5}">
                      <a16:colId xmlns:a16="http://schemas.microsoft.com/office/drawing/2014/main" val="20004"/>
                    </a:ext>
                  </a:extLst>
                </a:gridCol>
              </a:tblGrid>
              <a:tr h="889716">
                <a:tc>
                  <a:txBody>
                    <a:bodyPr/>
                    <a:lstStyle/>
                    <a:p>
                      <a:pPr algn="ctr">
                        <a:lnSpc>
                          <a:spcPct val="150000"/>
                        </a:lnSpc>
                        <a:spcBef>
                          <a:spcPts val="600"/>
                        </a:spcBef>
                        <a:spcAft>
                          <a:spcPts val="0"/>
                        </a:spcAft>
                      </a:pPr>
                      <a:r>
                        <a:rPr lang="en-US" sz="1000" dirty="0">
                          <a:solidFill>
                            <a:schemeClr val="tx1"/>
                          </a:solidFill>
                          <a:effectLst/>
                        </a:rPr>
                        <a:t>Year </a:t>
                      </a:r>
                      <a:endParaRPr lang="en-IN" sz="10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dirty="0">
                          <a:solidFill>
                            <a:schemeClr val="tx1"/>
                          </a:solidFill>
                          <a:effectLst/>
                        </a:rPr>
                        <a:t>Number of students (approved intake strength) </a:t>
                      </a:r>
                      <a:endParaRPr lang="en-IN" sz="10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dirty="0">
                          <a:solidFill>
                            <a:schemeClr val="tx1"/>
                          </a:solidFill>
                          <a:effectLst/>
                        </a:rPr>
                        <a:t>Number of faculty members (considering fractional load) </a:t>
                      </a:r>
                      <a:endParaRPr lang="en-IN" sz="10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FYSFR </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Aft>
                          <a:spcPts val="0"/>
                        </a:spcAft>
                      </a:pPr>
                      <a:r>
                        <a:rPr lang="en-US" sz="1000">
                          <a:solidFill>
                            <a:schemeClr val="tx1"/>
                          </a:solidFill>
                          <a:effectLst/>
                        </a:rPr>
                        <a:t>*Assessment = (5 ×20)/ FYSFR (Limited to Max. 5) </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4635">
                <a:tc>
                  <a:txBody>
                    <a:bodyPr/>
                    <a:lstStyle/>
                    <a:p>
                      <a:pPr algn="ctr">
                        <a:lnSpc>
                          <a:spcPct val="150000"/>
                        </a:lnSpc>
                        <a:spcBef>
                          <a:spcPts val="600"/>
                        </a:spcBef>
                        <a:spcAft>
                          <a:spcPts val="0"/>
                        </a:spcAft>
                      </a:pPr>
                      <a:r>
                        <a:rPr lang="en-US" sz="1000">
                          <a:solidFill>
                            <a:schemeClr val="tx1"/>
                          </a:solidFill>
                          <a:effectLst/>
                        </a:rPr>
                        <a:t>CAY </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58305">
                <a:tc>
                  <a:txBody>
                    <a:bodyPr/>
                    <a:lstStyle/>
                    <a:p>
                      <a:pPr algn="ctr">
                        <a:lnSpc>
                          <a:spcPct val="150000"/>
                        </a:lnSpc>
                        <a:spcBef>
                          <a:spcPts val="600"/>
                        </a:spcBef>
                        <a:spcAft>
                          <a:spcPts val="0"/>
                        </a:spcAft>
                      </a:pPr>
                      <a:r>
                        <a:rPr lang="en-US" sz="1000">
                          <a:solidFill>
                            <a:schemeClr val="tx1"/>
                          </a:solidFill>
                          <a:effectLst/>
                        </a:rPr>
                        <a:t>CAYm1 </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58305">
                <a:tc>
                  <a:txBody>
                    <a:bodyPr/>
                    <a:lstStyle/>
                    <a:p>
                      <a:pPr algn="ctr">
                        <a:lnSpc>
                          <a:spcPct val="150000"/>
                        </a:lnSpc>
                        <a:spcBef>
                          <a:spcPts val="600"/>
                        </a:spcBef>
                        <a:spcAft>
                          <a:spcPts val="0"/>
                        </a:spcAft>
                      </a:pPr>
                      <a:r>
                        <a:rPr lang="en-US" sz="1000">
                          <a:solidFill>
                            <a:schemeClr val="tx1"/>
                          </a:solidFill>
                          <a:effectLst/>
                        </a:rPr>
                        <a:t>CAYm2</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7005">
                <a:tc>
                  <a:txBody>
                    <a:bodyPr/>
                    <a:lstStyle/>
                    <a:p>
                      <a:pPr algn="ctr">
                        <a:lnSpc>
                          <a:spcPct val="150000"/>
                        </a:lnSpc>
                        <a:spcBef>
                          <a:spcPts val="600"/>
                        </a:spcBef>
                        <a:spcAft>
                          <a:spcPts val="0"/>
                        </a:spcAft>
                      </a:pPr>
                      <a:r>
                        <a:rPr lang="en-US" sz="1000">
                          <a:solidFill>
                            <a:schemeClr val="tx1"/>
                          </a:solidFill>
                          <a:effectLst/>
                        </a:rPr>
                        <a:t>Average </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5" name="Rectangle 4"/>
          <p:cNvSpPr/>
          <p:nvPr/>
        </p:nvSpPr>
        <p:spPr>
          <a:xfrm>
            <a:off x="683568" y="3573016"/>
            <a:ext cx="8064896" cy="276999"/>
          </a:xfrm>
          <a:prstGeom prst="rect">
            <a:avLst/>
          </a:prstGeom>
        </p:spPr>
        <p:txBody>
          <a:bodyPr wrap="square">
            <a:spAutoFit/>
          </a:bodyPr>
          <a:lstStyle/>
          <a:p>
            <a:r>
              <a:rPr lang="en-US" sz="1200" b="1" dirty="0"/>
              <a:t>*Note:</a:t>
            </a:r>
            <a:r>
              <a:rPr lang="en-US" sz="1200" dirty="0"/>
              <a:t> If FYSFR is greater than 25, then assessment equal to zero.</a:t>
            </a:r>
            <a:endParaRPr lang="en-IN" sz="1200" dirty="0"/>
          </a:p>
        </p:txBody>
      </p:sp>
      <p:sp>
        <p:nvSpPr>
          <p:cNvPr id="6" name="Rectangle 5"/>
          <p:cNvSpPr/>
          <p:nvPr/>
        </p:nvSpPr>
        <p:spPr>
          <a:xfrm>
            <a:off x="539552" y="3914472"/>
            <a:ext cx="8352928" cy="738664"/>
          </a:xfrm>
          <a:prstGeom prst="rect">
            <a:avLst/>
          </a:prstGeom>
        </p:spPr>
        <p:txBody>
          <a:bodyPr wrap="square">
            <a:spAutoFit/>
          </a:bodyPr>
          <a:lstStyle/>
          <a:p>
            <a:r>
              <a:rPr lang="en-US" b="1" dirty="0"/>
              <a:t>8.2. Qualification of Faculty Teaching First Year Common Courses (5) </a:t>
            </a:r>
            <a:endParaRPr lang="en-IN" dirty="0"/>
          </a:p>
          <a:p>
            <a:pPr marL="449263"/>
            <a:r>
              <a:rPr lang="en-US" sz="1200" dirty="0"/>
              <a:t>Assessment of qualification = (5</a:t>
            </a:r>
            <a:r>
              <a:rPr lang="en-US" sz="1200" i="1" dirty="0"/>
              <a:t>x </a:t>
            </a:r>
            <a:r>
              <a:rPr lang="en-US" sz="1200" dirty="0"/>
              <a:t>+3</a:t>
            </a:r>
            <a:r>
              <a:rPr lang="en-US" sz="1200" i="1" dirty="0"/>
              <a:t>y</a:t>
            </a:r>
            <a:r>
              <a:rPr lang="en-US" sz="1200" dirty="0"/>
              <a:t>)/</a:t>
            </a:r>
            <a:r>
              <a:rPr lang="en-US" sz="1200" i="1" dirty="0"/>
              <a:t>RF, x</a:t>
            </a:r>
            <a:r>
              <a:rPr lang="en-US" sz="1200" dirty="0"/>
              <a:t>= Number of Regular Faculty with Ph.D., </a:t>
            </a:r>
            <a:r>
              <a:rPr lang="en-US" sz="1200" i="1" dirty="0"/>
              <a:t>y </a:t>
            </a:r>
            <a:r>
              <a:rPr lang="en-US" sz="1200" dirty="0"/>
              <a:t>= Number of Regular Faculty with Post-graduate qualification </a:t>
            </a:r>
            <a:r>
              <a:rPr lang="en-US" sz="1200" i="1" dirty="0"/>
              <a:t>RF</a:t>
            </a:r>
            <a:r>
              <a:rPr lang="en-US" sz="1200" dirty="0"/>
              <a:t>= Number of faculty members required as per SFR of 20:1, Faculty definition as defined in 5.1</a:t>
            </a:r>
            <a:endParaRPr lang="en-IN" sz="1200" dirty="0"/>
          </a:p>
        </p:txBody>
      </p:sp>
      <p:graphicFrame>
        <p:nvGraphicFramePr>
          <p:cNvPr id="7" name="Table 6"/>
          <p:cNvGraphicFramePr>
            <a:graphicFrameLocks noGrp="1"/>
          </p:cNvGraphicFramePr>
          <p:nvPr>
            <p:extLst>
              <p:ext uri="{D42A27DB-BD31-4B8C-83A1-F6EECF244321}">
                <p14:modId xmlns:p14="http://schemas.microsoft.com/office/powerpoint/2010/main" val="3505752516"/>
              </p:ext>
            </p:extLst>
          </p:nvPr>
        </p:nvGraphicFramePr>
        <p:xfrm>
          <a:off x="573762" y="4767535"/>
          <a:ext cx="8318718" cy="1757809"/>
        </p:xfrm>
        <a:graphic>
          <a:graphicData uri="http://schemas.openxmlformats.org/drawingml/2006/table">
            <a:tbl>
              <a:tblPr firstRow="1" firstCol="1" bandRow="1">
                <a:tableStyleId>{5C22544A-7EE6-4342-B048-85BDC9FD1C3A}</a:tableStyleId>
              </a:tblPr>
              <a:tblGrid>
                <a:gridCol w="1273414">
                  <a:extLst>
                    <a:ext uri="{9D8B030D-6E8A-4147-A177-3AD203B41FA5}">
                      <a16:colId xmlns:a16="http://schemas.microsoft.com/office/drawing/2014/main" val="20000"/>
                    </a:ext>
                  </a:extLst>
                </a:gridCol>
                <a:gridCol w="1445971">
                  <a:extLst>
                    <a:ext uri="{9D8B030D-6E8A-4147-A177-3AD203B41FA5}">
                      <a16:colId xmlns:a16="http://schemas.microsoft.com/office/drawing/2014/main" val="20001"/>
                    </a:ext>
                  </a:extLst>
                </a:gridCol>
                <a:gridCol w="1529943">
                  <a:extLst>
                    <a:ext uri="{9D8B030D-6E8A-4147-A177-3AD203B41FA5}">
                      <a16:colId xmlns:a16="http://schemas.microsoft.com/office/drawing/2014/main" val="20002"/>
                    </a:ext>
                  </a:extLst>
                </a:gridCol>
                <a:gridCol w="1424748">
                  <a:extLst>
                    <a:ext uri="{9D8B030D-6E8A-4147-A177-3AD203B41FA5}">
                      <a16:colId xmlns:a16="http://schemas.microsoft.com/office/drawing/2014/main" val="20003"/>
                    </a:ext>
                  </a:extLst>
                </a:gridCol>
                <a:gridCol w="2644642">
                  <a:extLst>
                    <a:ext uri="{9D8B030D-6E8A-4147-A177-3AD203B41FA5}">
                      <a16:colId xmlns:a16="http://schemas.microsoft.com/office/drawing/2014/main" val="20004"/>
                    </a:ext>
                  </a:extLst>
                </a:gridCol>
              </a:tblGrid>
              <a:tr h="478575">
                <a:tc>
                  <a:txBody>
                    <a:bodyPr/>
                    <a:lstStyle/>
                    <a:p>
                      <a:pPr algn="ctr">
                        <a:lnSpc>
                          <a:spcPct val="150000"/>
                        </a:lnSpc>
                        <a:spcBef>
                          <a:spcPts val="600"/>
                        </a:spcBef>
                        <a:spcAft>
                          <a:spcPts val="0"/>
                        </a:spcAft>
                      </a:pPr>
                      <a:r>
                        <a:rPr lang="en-US" sz="1000" dirty="0">
                          <a:solidFill>
                            <a:schemeClr val="tx1"/>
                          </a:solidFill>
                          <a:effectLst/>
                        </a:rPr>
                        <a:t>Year </a:t>
                      </a:r>
                      <a:endParaRPr lang="en-IN" sz="10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x </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Y </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RF</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Assessment of faculty qualification (5x + 3y)/RF</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0469">
                <a:tc>
                  <a:txBody>
                    <a:bodyPr/>
                    <a:lstStyle/>
                    <a:p>
                      <a:pPr algn="ctr">
                        <a:lnSpc>
                          <a:spcPct val="150000"/>
                        </a:lnSpc>
                        <a:spcBef>
                          <a:spcPts val="600"/>
                        </a:spcBef>
                        <a:spcAft>
                          <a:spcPts val="0"/>
                        </a:spcAft>
                      </a:pPr>
                      <a:r>
                        <a:rPr lang="en-US" sz="1000">
                          <a:solidFill>
                            <a:schemeClr val="tx1"/>
                          </a:solidFill>
                          <a:effectLst/>
                        </a:rPr>
                        <a:t>CAY </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7828">
                <a:tc>
                  <a:txBody>
                    <a:bodyPr/>
                    <a:lstStyle/>
                    <a:p>
                      <a:pPr algn="ctr">
                        <a:lnSpc>
                          <a:spcPct val="150000"/>
                        </a:lnSpc>
                        <a:spcBef>
                          <a:spcPts val="600"/>
                        </a:spcBef>
                        <a:spcAft>
                          <a:spcPts val="0"/>
                        </a:spcAft>
                      </a:pPr>
                      <a:r>
                        <a:rPr lang="en-US" sz="1000">
                          <a:solidFill>
                            <a:schemeClr val="tx1"/>
                          </a:solidFill>
                          <a:effectLst/>
                        </a:rPr>
                        <a:t>CAYm1 </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19808">
                <a:tc>
                  <a:txBody>
                    <a:bodyPr/>
                    <a:lstStyle/>
                    <a:p>
                      <a:pPr algn="ctr">
                        <a:lnSpc>
                          <a:spcPct val="150000"/>
                        </a:lnSpc>
                        <a:spcBef>
                          <a:spcPts val="600"/>
                        </a:spcBef>
                        <a:spcAft>
                          <a:spcPts val="0"/>
                        </a:spcAft>
                      </a:pPr>
                      <a:r>
                        <a:rPr lang="en-US" sz="1000">
                          <a:solidFill>
                            <a:schemeClr val="tx1"/>
                          </a:solidFill>
                          <a:effectLst/>
                        </a:rPr>
                        <a:t>CAYm2</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41129">
                <a:tc gridSpan="4">
                  <a:txBody>
                    <a:bodyPr/>
                    <a:lstStyle/>
                    <a:p>
                      <a:pPr algn="ctr">
                        <a:lnSpc>
                          <a:spcPct val="150000"/>
                        </a:lnSpc>
                        <a:spcBef>
                          <a:spcPts val="600"/>
                        </a:spcBef>
                        <a:spcAft>
                          <a:spcPts val="0"/>
                        </a:spcAft>
                      </a:pPr>
                      <a:r>
                        <a:rPr lang="en-US" sz="1000">
                          <a:solidFill>
                            <a:schemeClr val="tx1"/>
                          </a:solidFill>
                          <a:effectLst/>
                        </a:rPr>
                        <a:t>Average Assessment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ct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8" name="Footer Placeholder 7">
            <a:extLst>
              <a:ext uri="{FF2B5EF4-FFF2-40B4-BE49-F238E27FC236}">
                <a16:creationId xmlns:a16="http://schemas.microsoft.com/office/drawing/2014/main" id="{CFD13DA1-E8FA-4DC3-822F-B23FA4D829EE}"/>
              </a:ext>
            </a:extLst>
          </p:cNvPr>
          <p:cNvSpPr>
            <a:spLocks noGrp="1"/>
          </p:cNvSpPr>
          <p:nvPr>
            <p:ph type="ftr" sz="quarter" idx="11"/>
          </p:nvPr>
        </p:nvSpPr>
        <p:spPr/>
        <p:txBody>
          <a:bodyPr/>
          <a:lstStyle/>
          <a:p>
            <a:r>
              <a:rPr lang="en-US"/>
              <a:t>NBA SAR Tier II INDORE 8th June 2018</a:t>
            </a:r>
            <a:endParaRPr lang="en-IN"/>
          </a:p>
        </p:txBody>
      </p:sp>
      <p:sp>
        <p:nvSpPr>
          <p:cNvPr id="9" name="Slide Number Placeholder 8">
            <a:extLst>
              <a:ext uri="{FF2B5EF4-FFF2-40B4-BE49-F238E27FC236}">
                <a16:creationId xmlns:a16="http://schemas.microsoft.com/office/drawing/2014/main" id="{6A76B37F-8313-4B43-86C2-853F323AD420}"/>
              </a:ext>
            </a:extLst>
          </p:cNvPr>
          <p:cNvSpPr>
            <a:spLocks noGrp="1"/>
          </p:cNvSpPr>
          <p:nvPr>
            <p:ph type="sldNum" sz="quarter" idx="12"/>
          </p:nvPr>
        </p:nvSpPr>
        <p:spPr/>
        <p:txBody>
          <a:bodyPr/>
          <a:lstStyle/>
          <a:p>
            <a:fld id="{422658B8-A02A-475D-9AE9-842168B0879B}" type="slidenum">
              <a:rPr lang="en-IN" smtClean="0"/>
              <a:t>47</a:t>
            </a:fld>
            <a:endParaRPr lang="en-IN"/>
          </a:p>
        </p:txBody>
      </p:sp>
    </p:spTree>
    <p:extLst>
      <p:ext uri="{BB962C8B-B14F-4D97-AF65-F5344CB8AC3E}">
        <p14:creationId xmlns:p14="http://schemas.microsoft.com/office/powerpoint/2010/main" val="22206535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88977"/>
            <a:ext cx="8280920" cy="3970318"/>
          </a:xfrm>
          <a:prstGeom prst="rect">
            <a:avLst/>
          </a:prstGeom>
        </p:spPr>
        <p:txBody>
          <a:bodyPr wrap="square">
            <a:spAutoFit/>
          </a:bodyPr>
          <a:lstStyle/>
          <a:p>
            <a:r>
              <a:rPr lang="en-US" b="1" dirty="0"/>
              <a:t>8.3. First Year Academic Performance (10)</a:t>
            </a:r>
            <a:endParaRPr lang="en-IN" dirty="0"/>
          </a:p>
          <a:p>
            <a:pPr marL="449263"/>
            <a:r>
              <a:rPr lang="en-US" sz="1200" i="1" dirty="0"/>
              <a:t>Academic Performance = ((Mean of 1</a:t>
            </a:r>
            <a:r>
              <a:rPr lang="en-US" sz="1200" i="1" baseline="30000" dirty="0"/>
              <a:t>st </a:t>
            </a:r>
            <a:r>
              <a:rPr lang="en-US" sz="1200" i="1" dirty="0"/>
              <a:t>Year Grade Point Average of all successful Students on a 10 point scale) or (Mean of the percentage of marks in First Year of all successful students/10)) </a:t>
            </a:r>
            <a:r>
              <a:rPr lang="en-US" sz="1200" dirty="0"/>
              <a:t>x </a:t>
            </a:r>
            <a:r>
              <a:rPr lang="en-US" sz="1200" i="1" dirty="0"/>
              <a:t>(number of successful students/number of students appeared in the examination)</a:t>
            </a:r>
            <a:endParaRPr lang="en-IN" sz="1200" dirty="0"/>
          </a:p>
          <a:p>
            <a:pPr marL="449263"/>
            <a:r>
              <a:rPr lang="en-US" sz="1200" i="1" dirty="0"/>
              <a:t>Successful students are those who are permitted to proceed to the second year.</a:t>
            </a:r>
          </a:p>
          <a:p>
            <a:pPr marL="449263"/>
            <a:endParaRPr lang="en-IN" sz="1200" dirty="0"/>
          </a:p>
          <a:p>
            <a:r>
              <a:rPr lang="en-US" b="1" dirty="0"/>
              <a:t>8.4. Attainment of Course Outcomes of first year courses (10) </a:t>
            </a:r>
            <a:endParaRPr lang="en-IN" dirty="0"/>
          </a:p>
          <a:p>
            <a:pPr marL="449263"/>
            <a:r>
              <a:rPr lang="en-US" b="1" dirty="0"/>
              <a:t>8.4.1. Describe the assessment processes used to gather the data upon which the evaluation of Course Outcomes of first year is done (5) </a:t>
            </a:r>
            <a:endParaRPr lang="en-IN" dirty="0"/>
          </a:p>
          <a:p>
            <a:pPr marL="449263"/>
            <a:r>
              <a:rPr lang="en-US" sz="1200" i="1" dirty="0"/>
              <a:t>(Examples of data collection processes may include, but are not limited to, specific exam questions, laboratory tests, internally developed assessment exams, oral exams assignments, presentations, tutorial sheets etc.) </a:t>
            </a:r>
          </a:p>
          <a:p>
            <a:pPr marL="449263"/>
            <a:endParaRPr lang="en-IN" sz="1200" dirty="0"/>
          </a:p>
          <a:p>
            <a:pPr marL="449263"/>
            <a:r>
              <a:rPr lang="en-US" b="1" dirty="0"/>
              <a:t>8.4.2. Record the attainment of Course Outcomes of all first year courses (5) </a:t>
            </a:r>
            <a:endParaRPr lang="en-IN" b="1" dirty="0"/>
          </a:p>
          <a:p>
            <a:pPr marL="449263"/>
            <a:r>
              <a:rPr lang="en-US" sz="1200" i="1" dirty="0"/>
              <a:t>Program shall have set attainment levels for all first year courses. </a:t>
            </a:r>
            <a:endParaRPr lang="en-IN" sz="1200" dirty="0"/>
          </a:p>
          <a:p>
            <a:pPr marL="449263"/>
            <a:r>
              <a:rPr lang="en-US" sz="1200" i="1" dirty="0"/>
              <a:t>(The attainment levels shall be set considering average performance levels in the institution level examination or any higher value set as target for the assessment years. Attainment level is to be measured in terms of student performance in internal assessments with respect the COs of a subject plus the performance in the institution level examination</a:t>
            </a:r>
            <a:r>
              <a:rPr lang="en-US" sz="1200" dirty="0"/>
              <a:t>) </a:t>
            </a:r>
            <a:endParaRPr lang="en-IN" sz="1200" dirty="0"/>
          </a:p>
          <a:p>
            <a:r>
              <a:rPr lang="en-US" b="1" dirty="0"/>
              <a:t>Refer to 3.1.1 for further details </a:t>
            </a:r>
            <a:endParaRPr lang="en-IN" dirty="0"/>
          </a:p>
        </p:txBody>
      </p:sp>
      <p:sp>
        <p:nvSpPr>
          <p:cNvPr id="3" name="Rectangle 2"/>
          <p:cNvSpPr/>
          <p:nvPr/>
        </p:nvSpPr>
        <p:spPr>
          <a:xfrm>
            <a:off x="467544" y="4293096"/>
            <a:ext cx="8424936" cy="2031325"/>
          </a:xfrm>
          <a:prstGeom prst="rect">
            <a:avLst/>
          </a:prstGeom>
        </p:spPr>
        <p:txBody>
          <a:bodyPr wrap="square">
            <a:spAutoFit/>
          </a:bodyPr>
          <a:lstStyle/>
          <a:p>
            <a:r>
              <a:rPr lang="en-US" b="1" dirty="0"/>
              <a:t>8.5. Attainment of Program Outcomes from first year courses (20) </a:t>
            </a:r>
            <a:endParaRPr lang="en-IN" dirty="0"/>
          </a:p>
          <a:p>
            <a:pPr marL="449263" indent="-88900"/>
            <a:r>
              <a:rPr lang="en-US" b="1" dirty="0"/>
              <a:t>8.5.1. Indicate results of evaluation of each </a:t>
            </a:r>
            <a:r>
              <a:rPr lang="en-US" b="1" u="sng" dirty="0"/>
              <a:t>relevant</a:t>
            </a:r>
            <a:r>
              <a:rPr lang="en-US" b="1" dirty="0"/>
              <a:t> PO and/or PSO if applicable (15) </a:t>
            </a:r>
            <a:endParaRPr lang="en-IN" dirty="0"/>
          </a:p>
          <a:p>
            <a:pPr marL="449263"/>
            <a:r>
              <a:rPr lang="en-US" sz="1200" i="1" dirty="0"/>
              <a:t>The relevant program outcomes that are to be addressed at first year need to be identified by the institution</a:t>
            </a:r>
            <a:endParaRPr lang="en-IN" sz="1200" dirty="0"/>
          </a:p>
          <a:p>
            <a:pPr marL="449263"/>
            <a:r>
              <a:rPr lang="en-US" sz="1200" i="1" dirty="0"/>
              <a:t>Program Outcome attainment levels shall be set for all relevant POs </a:t>
            </a:r>
            <a:r>
              <a:rPr lang="en-US" sz="1200" dirty="0"/>
              <a:t>and/or PSOs</a:t>
            </a:r>
            <a:r>
              <a:rPr lang="en-US" sz="1200" i="1" dirty="0"/>
              <a:t> through first year courses. </a:t>
            </a:r>
            <a:endParaRPr lang="en-IN" sz="1200" dirty="0"/>
          </a:p>
          <a:p>
            <a:pPr marL="449263"/>
            <a:r>
              <a:rPr lang="en-US" sz="1200" i="1" dirty="0"/>
              <a:t>(Describe the assessment processes that demonstrate the degree to which the Program Outcomes and Program Specific Outcomes are attained through first year courses and document the attainment levels. Also include information on assessment processes used to gather the data upon which the evaluation of each Program Outcome is based indicating the frequency with which these processes are carried out) </a:t>
            </a:r>
            <a:endParaRPr lang="en-IN" sz="1200" dirty="0"/>
          </a:p>
        </p:txBody>
      </p:sp>
      <p:sp>
        <p:nvSpPr>
          <p:cNvPr id="4" name="Footer Placeholder 3">
            <a:extLst>
              <a:ext uri="{FF2B5EF4-FFF2-40B4-BE49-F238E27FC236}">
                <a16:creationId xmlns:a16="http://schemas.microsoft.com/office/drawing/2014/main" id="{28ECD2BB-2CB1-4A4C-8605-B5B6E81E10C0}"/>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2A798498-F45B-4E32-8A07-636BD357EE80}"/>
              </a:ext>
            </a:extLst>
          </p:cNvPr>
          <p:cNvSpPr>
            <a:spLocks noGrp="1"/>
          </p:cNvSpPr>
          <p:nvPr>
            <p:ph type="sldNum" sz="quarter" idx="12"/>
          </p:nvPr>
        </p:nvSpPr>
        <p:spPr/>
        <p:txBody>
          <a:bodyPr/>
          <a:lstStyle/>
          <a:p>
            <a:fld id="{422658B8-A02A-475D-9AE9-842168B0879B}" type="slidenum">
              <a:rPr lang="en-IN" smtClean="0"/>
              <a:t>48</a:t>
            </a:fld>
            <a:endParaRPr lang="en-IN"/>
          </a:p>
        </p:txBody>
      </p:sp>
    </p:spTree>
    <p:extLst>
      <p:ext uri="{BB962C8B-B14F-4D97-AF65-F5344CB8AC3E}">
        <p14:creationId xmlns:p14="http://schemas.microsoft.com/office/powerpoint/2010/main" val="12465329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5886400" cy="369332"/>
          </a:xfrm>
          <a:prstGeom prst="rect">
            <a:avLst/>
          </a:prstGeom>
        </p:spPr>
        <p:txBody>
          <a:bodyPr wrap="square">
            <a:spAutoFit/>
          </a:bodyPr>
          <a:lstStyle/>
          <a:p>
            <a:r>
              <a:rPr lang="en-US" b="1" dirty="0"/>
              <a:t>PO/PSO Attainment: Mention first year courses</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527300986"/>
              </p:ext>
            </p:extLst>
          </p:nvPr>
        </p:nvGraphicFramePr>
        <p:xfrm>
          <a:off x="395536" y="557972"/>
          <a:ext cx="8136902" cy="1438804"/>
        </p:xfrm>
        <a:graphic>
          <a:graphicData uri="http://schemas.openxmlformats.org/drawingml/2006/table">
            <a:tbl>
              <a:tblPr firstRow="1" firstCol="1" bandRow="1">
                <a:tableStyleId>{5C22544A-7EE6-4342-B048-85BDC9FD1C3A}</a:tableStyleId>
              </a:tblPr>
              <a:tblGrid>
                <a:gridCol w="899782">
                  <a:extLst>
                    <a:ext uri="{9D8B030D-6E8A-4147-A177-3AD203B41FA5}">
                      <a16:colId xmlns:a16="http://schemas.microsoft.com/office/drawing/2014/main" val="20000"/>
                    </a:ext>
                  </a:extLst>
                </a:gridCol>
                <a:gridCol w="682279">
                  <a:extLst>
                    <a:ext uri="{9D8B030D-6E8A-4147-A177-3AD203B41FA5}">
                      <a16:colId xmlns:a16="http://schemas.microsoft.com/office/drawing/2014/main" val="20001"/>
                    </a:ext>
                  </a:extLst>
                </a:gridCol>
                <a:gridCol w="595444">
                  <a:extLst>
                    <a:ext uri="{9D8B030D-6E8A-4147-A177-3AD203B41FA5}">
                      <a16:colId xmlns:a16="http://schemas.microsoft.com/office/drawing/2014/main" val="20002"/>
                    </a:ext>
                  </a:extLst>
                </a:gridCol>
                <a:gridCol w="551612">
                  <a:extLst>
                    <a:ext uri="{9D8B030D-6E8A-4147-A177-3AD203B41FA5}">
                      <a16:colId xmlns:a16="http://schemas.microsoft.com/office/drawing/2014/main" val="20003"/>
                    </a:ext>
                  </a:extLst>
                </a:gridCol>
                <a:gridCol w="521013">
                  <a:extLst>
                    <a:ext uri="{9D8B030D-6E8A-4147-A177-3AD203B41FA5}">
                      <a16:colId xmlns:a16="http://schemas.microsoft.com/office/drawing/2014/main" val="20004"/>
                    </a:ext>
                  </a:extLst>
                </a:gridCol>
                <a:gridCol w="521013">
                  <a:extLst>
                    <a:ext uri="{9D8B030D-6E8A-4147-A177-3AD203B41FA5}">
                      <a16:colId xmlns:a16="http://schemas.microsoft.com/office/drawing/2014/main" val="20005"/>
                    </a:ext>
                  </a:extLst>
                </a:gridCol>
                <a:gridCol w="521013">
                  <a:extLst>
                    <a:ext uri="{9D8B030D-6E8A-4147-A177-3AD203B41FA5}">
                      <a16:colId xmlns:a16="http://schemas.microsoft.com/office/drawing/2014/main" val="20006"/>
                    </a:ext>
                  </a:extLst>
                </a:gridCol>
                <a:gridCol w="521013">
                  <a:extLst>
                    <a:ext uri="{9D8B030D-6E8A-4147-A177-3AD203B41FA5}">
                      <a16:colId xmlns:a16="http://schemas.microsoft.com/office/drawing/2014/main" val="20007"/>
                    </a:ext>
                  </a:extLst>
                </a:gridCol>
                <a:gridCol w="521013">
                  <a:extLst>
                    <a:ext uri="{9D8B030D-6E8A-4147-A177-3AD203B41FA5}">
                      <a16:colId xmlns:a16="http://schemas.microsoft.com/office/drawing/2014/main" val="20008"/>
                    </a:ext>
                  </a:extLst>
                </a:gridCol>
                <a:gridCol w="521013">
                  <a:extLst>
                    <a:ext uri="{9D8B030D-6E8A-4147-A177-3AD203B41FA5}">
                      <a16:colId xmlns:a16="http://schemas.microsoft.com/office/drawing/2014/main" val="20009"/>
                    </a:ext>
                  </a:extLst>
                </a:gridCol>
                <a:gridCol w="521013">
                  <a:extLst>
                    <a:ext uri="{9D8B030D-6E8A-4147-A177-3AD203B41FA5}">
                      <a16:colId xmlns:a16="http://schemas.microsoft.com/office/drawing/2014/main" val="20010"/>
                    </a:ext>
                  </a:extLst>
                </a:gridCol>
                <a:gridCol w="595444">
                  <a:extLst>
                    <a:ext uri="{9D8B030D-6E8A-4147-A177-3AD203B41FA5}">
                      <a16:colId xmlns:a16="http://schemas.microsoft.com/office/drawing/2014/main" val="20011"/>
                    </a:ext>
                  </a:extLst>
                </a:gridCol>
                <a:gridCol w="521013">
                  <a:extLst>
                    <a:ext uri="{9D8B030D-6E8A-4147-A177-3AD203B41FA5}">
                      <a16:colId xmlns:a16="http://schemas.microsoft.com/office/drawing/2014/main" val="20012"/>
                    </a:ext>
                  </a:extLst>
                </a:gridCol>
                <a:gridCol w="644237">
                  <a:extLst>
                    <a:ext uri="{9D8B030D-6E8A-4147-A177-3AD203B41FA5}">
                      <a16:colId xmlns:a16="http://schemas.microsoft.com/office/drawing/2014/main" val="20013"/>
                    </a:ext>
                  </a:extLst>
                </a:gridCol>
              </a:tblGrid>
              <a:tr h="549530">
                <a:tc>
                  <a:txBody>
                    <a:bodyPr/>
                    <a:lstStyle/>
                    <a:p>
                      <a:pPr algn="ctr">
                        <a:lnSpc>
                          <a:spcPct val="150000"/>
                        </a:lnSpc>
                        <a:spcBef>
                          <a:spcPts val="600"/>
                        </a:spcBef>
                        <a:spcAft>
                          <a:spcPts val="0"/>
                        </a:spcAft>
                      </a:pPr>
                      <a:r>
                        <a:rPr lang="en-US" sz="1200" dirty="0">
                          <a:solidFill>
                            <a:schemeClr val="tx1"/>
                          </a:solidFill>
                          <a:effectLst/>
                        </a:rPr>
                        <a:t>Course</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Course Title</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PO1</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PO2</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PO3</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PO4</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PO5</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PO6</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PO7</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PO8</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PO9</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PO10</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PO11</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PO12</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3779">
                <a:tc>
                  <a:txBody>
                    <a:bodyPr/>
                    <a:lstStyle/>
                    <a:p>
                      <a:pPr>
                        <a:lnSpc>
                          <a:spcPct val="150000"/>
                        </a:lnSpc>
                        <a:spcBef>
                          <a:spcPts val="600"/>
                        </a:spcBef>
                        <a:spcAft>
                          <a:spcPts val="0"/>
                        </a:spcAft>
                      </a:pPr>
                      <a:r>
                        <a:rPr lang="en-US" sz="1200">
                          <a:solidFill>
                            <a:schemeClr val="tx1"/>
                          </a:solidFill>
                          <a:effectLst/>
                        </a:rPr>
                        <a:t>C101 </a:t>
                      </a:r>
                      <a:endParaRPr lang="en-IN" sz="1200">
                        <a:solidFill>
                          <a:schemeClr val="tx1"/>
                        </a:solidFill>
                        <a:effectLst/>
                        <a:latin typeface="Times New Roman"/>
                        <a:ea typeface="Times New Roman"/>
                      </a:endParaRPr>
                    </a:p>
                  </a:txBody>
                  <a:tcPr marL="19050" marR="19050"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93779">
                <a:tc>
                  <a:txBody>
                    <a:bodyPr/>
                    <a:lstStyle/>
                    <a:p>
                      <a:pPr>
                        <a:lnSpc>
                          <a:spcPct val="150000"/>
                        </a:lnSpc>
                        <a:spcBef>
                          <a:spcPts val="600"/>
                        </a:spcBef>
                        <a:spcAft>
                          <a:spcPts val="0"/>
                        </a:spcAft>
                      </a:pPr>
                      <a:r>
                        <a:rPr lang="en-US" sz="1200">
                          <a:solidFill>
                            <a:schemeClr val="tx1"/>
                          </a:solidFill>
                          <a:effectLst/>
                        </a:rPr>
                        <a:t>C102 </a:t>
                      </a:r>
                      <a:endParaRPr lang="en-IN" sz="1200">
                        <a:solidFill>
                          <a:schemeClr val="tx1"/>
                        </a:solidFill>
                        <a:effectLst/>
                        <a:latin typeface="Times New Roman"/>
                        <a:ea typeface="Times New Roman"/>
                      </a:endParaRPr>
                    </a:p>
                  </a:txBody>
                  <a:tcPr marL="19050" marR="19050"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93779">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Rectangle 3"/>
          <p:cNvSpPr/>
          <p:nvPr/>
        </p:nvSpPr>
        <p:spPr>
          <a:xfrm>
            <a:off x="487292" y="2132856"/>
            <a:ext cx="6462464" cy="461665"/>
          </a:xfrm>
          <a:prstGeom prst="rect">
            <a:avLst/>
          </a:prstGeom>
        </p:spPr>
        <p:txBody>
          <a:bodyPr wrap="square">
            <a:spAutoFit/>
          </a:bodyPr>
          <a:lstStyle/>
          <a:p>
            <a:pPr marL="285750" lvl="0" indent="-285750">
              <a:buFont typeface="Arial" panose="020B0604020202020204" pitchFamily="34" charset="0"/>
              <a:buChar char="•"/>
            </a:pPr>
            <a:r>
              <a:rPr lang="en-US" sz="1200" dirty="0"/>
              <a:t>Add more columns for PSOs if needed.</a:t>
            </a:r>
            <a:endParaRPr lang="en-IN" sz="1200" dirty="0"/>
          </a:p>
          <a:p>
            <a:pPr marL="285750" lvl="0" indent="-285750">
              <a:buFont typeface="Arial" panose="020B0604020202020204" pitchFamily="34" charset="0"/>
              <a:buChar char="•"/>
            </a:pPr>
            <a:r>
              <a:rPr lang="en-US" sz="1200" dirty="0"/>
              <a:t>If necessary present the table in Landscape format</a:t>
            </a:r>
            <a:endParaRPr lang="en-IN" sz="1200" dirty="0"/>
          </a:p>
        </p:txBody>
      </p:sp>
      <p:sp>
        <p:nvSpPr>
          <p:cNvPr id="5" name="Rectangle 4"/>
          <p:cNvSpPr/>
          <p:nvPr/>
        </p:nvSpPr>
        <p:spPr>
          <a:xfrm>
            <a:off x="395536" y="2610778"/>
            <a:ext cx="8280920" cy="1446550"/>
          </a:xfrm>
          <a:prstGeom prst="rect">
            <a:avLst/>
          </a:prstGeom>
        </p:spPr>
        <p:txBody>
          <a:bodyPr wrap="square">
            <a:spAutoFit/>
          </a:bodyPr>
          <a:lstStyle/>
          <a:p>
            <a:r>
              <a:rPr lang="en-US" b="1" dirty="0"/>
              <a:t>8.5.2. Actions taken based on the results of evaluation of relevant POs and PSOs (5) </a:t>
            </a:r>
            <a:endParaRPr lang="en-IN" dirty="0"/>
          </a:p>
          <a:p>
            <a:pPr marL="630238"/>
            <a:r>
              <a:rPr lang="en-US" sz="1200" dirty="0"/>
              <a:t>(The attainment levels by direct (student performance) are to be presented through Program level Course-PO matrix as indicated) </a:t>
            </a:r>
            <a:endParaRPr lang="en-IN" sz="1200" dirty="0"/>
          </a:p>
          <a:p>
            <a:endParaRPr lang="en-US" sz="900" b="1" dirty="0"/>
          </a:p>
          <a:p>
            <a:r>
              <a:rPr lang="en-US" b="1" dirty="0"/>
              <a:t>PO Attainment Levels and Actions for improvement – CAY only – Mention for relevant POs</a:t>
            </a:r>
            <a:endParaRPr lang="en-IN" dirty="0"/>
          </a:p>
        </p:txBody>
      </p:sp>
      <p:graphicFrame>
        <p:nvGraphicFramePr>
          <p:cNvPr id="7" name="Table 6"/>
          <p:cNvGraphicFramePr>
            <a:graphicFrameLocks noGrp="1"/>
          </p:cNvGraphicFramePr>
          <p:nvPr>
            <p:extLst>
              <p:ext uri="{D42A27DB-BD31-4B8C-83A1-F6EECF244321}">
                <p14:modId xmlns:p14="http://schemas.microsoft.com/office/powerpoint/2010/main" val="728860593"/>
              </p:ext>
            </p:extLst>
          </p:nvPr>
        </p:nvGraphicFramePr>
        <p:xfrm>
          <a:off x="457200" y="4077072"/>
          <a:ext cx="8219256" cy="2552730"/>
        </p:xfrm>
        <a:graphic>
          <a:graphicData uri="http://schemas.openxmlformats.org/drawingml/2006/table">
            <a:tbl>
              <a:tblPr firstRow="1" firstCol="1" bandRow="1">
                <a:tableStyleId>{5C22544A-7EE6-4342-B048-85BDC9FD1C3A}</a:tableStyleId>
              </a:tblPr>
              <a:tblGrid>
                <a:gridCol w="733157">
                  <a:extLst>
                    <a:ext uri="{9D8B030D-6E8A-4147-A177-3AD203B41FA5}">
                      <a16:colId xmlns:a16="http://schemas.microsoft.com/office/drawing/2014/main" val="20000"/>
                    </a:ext>
                  </a:extLst>
                </a:gridCol>
                <a:gridCol w="1132614">
                  <a:extLst>
                    <a:ext uri="{9D8B030D-6E8A-4147-A177-3AD203B41FA5}">
                      <a16:colId xmlns:a16="http://schemas.microsoft.com/office/drawing/2014/main" val="20001"/>
                    </a:ext>
                  </a:extLst>
                </a:gridCol>
                <a:gridCol w="1385767">
                  <a:extLst>
                    <a:ext uri="{9D8B030D-6E8A-4147-A177-3AD203B41FA5}">
                      <a16:colId xmlns:a16="http://schemas.microsoft.com/office/drawing/2014/main" val="20002"/>
                    </a:ext>
                  </a:extLst>
                </a:gridCol>
                <a:gridCol w="4967718">
                  <a:extLst>
                    <a:ext uri="{9D8B030D-6E8A-4147-A177-3AD203B41FA5}">
                      <a16:colId xmlns:a16="http://schemas.microsoft.com/office/drawing/2014/main" val="20003"/>
                    </a:ext>
                  </a:extLst>
                </a:gridCol>
              </a:tblGrid>
              <a:tr h="361658">
                <a:tc>
                  <a:txBody>
                    <a:bodyPr/>
                    <a:lstStyle/>
                    <a:p>
                      <a:pPr>
                        <a:lnSpc>
                          <a:spcPct val="150000"/>
                        </a:lnSpc>
                        <a:spcBef>
                          <a:spcPts val="600"/>
                        </a:spcBef>
                        <a:spcAft>
                          <a:spcPts val="0"/>
                        </a:spcAft>
                      </a:pPr>
                      <a:r>
                        <a:rPr lang="en-US" sz="1000">
                          <a:solidFill>
                            <a:schemeClr val="tx1"/>
                          </a:solidFill>
                          <a:effectLst/>
                        </a:rPr>
                        <a:t>POs</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000">
                          <a:solidFill>
                            <a:schemeClr val="tx1"/>
                          </a:solidFill>
                          <a:effectLst/>
                        </a:rPr>
                        <a:t>Target</a:t>
                      </a:r>
                      <a:endParaRPr lang="en-IN" sz="1000">
                        <a:solidFill>
                          <a:schemeClr val="tx1"/>
                        </a:solidFill>
                        <a:effectLst/>
                      </a:endParaRPr>
                    </a:p>
                    <a:p>
                      <a:pPr algn="ctr">
                        <a:lnSpc>
                          <a:spcPct val="115000"/>
                        </a:lnSpc>
                        <a:spcAft>
                          <a:spcPts val="0"/>
                        </a:spcAft>
                      </a:pPr>
                      <a:r>
                        <a:rPr lang="en-US" sz="1000">
                          <a:solidFill>
                            <a:schemeClr val="tx1"/>
                          </a:solidFill>
                          <a:effectLst/>
                        </a:rPr>
                        <a:t>Level</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000">
                          <a:solidFill>
                            <a:schemeClr val="tx1"/>
                          </a:solidFill>
                          <a:effectLst/>
                        </a:rPr>
                        <a:t>Attainment</a:t>
                      </a:r>
                      <a:endParaRPr lang="en-IN" sz="1000">
                        <a:solidFill>
                          <a:schemeClr val="tx1"/>
                        </a:solidFill>
                        <a:effectLst/>
                      </a:endParaRPr>
                    </a:p>
                    <a:p>
                      <a:pPr algn="ctr">
                        <a:lnSpc>
                          <a:spcPct val="115000"/>
                        </a:lnSpc>
                        <a:spcAft>
                          <a:spcPts val="0"/>
                        </a:spcAft>
                      </a:pPr>
                      <a:r>
                        <a:rPr lang="en-US" sz="1000">
                          <a:solidFill>
                            <a:schemeClr val="tx1"/>
                          </a:solidFill>
                          <a:effectLst/>
                        </a:rPr>
                        <a:t>Level</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Observations</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0279">
                <a:tc gridSpan="4">
                  <a:txBody>
                    <a:bodyPr/>
                    <a:lstStyle/>
                    <a:p>
                      <a:pPr>
                        <a:lnSpc>
                          <a:spcPct val="150000"/>
                        </a:lnSpc>
                        <a:spcBef>
                          <a:spcPts val="600"/>
                        </a:spcBef>
                        <a:spcAft>
                          <a:spcPts val="0"/>
                        </a:spcAft>
                      </a:pPr>
                      <a:r>
                        <a:rPr lang="en-US" sz="1000">
                          <a:solidFill>
                            <a:schemeClr val="tx1"/>
                          </a:solidFill>
                          <a:effectLst/>
                        </a:rPr>
                        <a:t>PO1: Statement as mentioned in Annexure I</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270279">
                <a:tc>
                  <a:txBody>
                    <a:bodyPr/>
                    <a:lstStyle/>
                    <a:p>
                      <a:pPr>
                        <a:lnSpc>
                          <a:spcPct val="150000"/>
                        </a:lnSpc>
                        <a:spcBef>
                          <a:spcPts val="600"/>
                        </a:spcBef>
                        <a:spcAft>
                          <a:spcPts val="0"/>
                        </a:spcAft>
                      </a:pPr>
                      <a:r>
                        <a:rPr lang="en-US" sz="1000">
                          <a:solidFill>
                            <a:schemeClr val="tx1"/>
                          </a:solidFill>
                          <a:effectLst/>
                        </a:rPr>
                        <a:t>PO1</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66746">
                <a:tc gridSpan="4">
                  <a:txBody>
                    <a:bodyPr/>
                    <a:lstStyle/>
                    <a:p>
                      <a:pPr>
                        <a:lnSpc>
                          <a:spcPct val="150000"/>
                        </a:lnSpc>
                        <a:spcBef>
                          <a:spcPts val="600"/>
                        </a:spcBef>
                        <a:spcAft>
                          <a:spcPts val="0"/>
                        </a:spcAft>
                      </a:pPr>
                      <a:r>
                        <a:rPr lang="en-US" sz="1000">
                          <a:solidFill>
                            <a:schemeClr val="tx1"/>
                          </a:solidFill>
                          <a:effectLst/>
                        </a:rPr>
                        <a:t>Action 1: </a:t>
                      </a:r>
                      <a:endParaRPr lang="en-IN" sz="1000">
                        <a:solidFill>
                          <a:schemeClr val="tx1"/>
                        </a:solidFill>
                        <a:effectLst/>
                      </a:endParaRPr>
                    </a:p>
                    <a:p>
                      <a:pPr>
                        <a:lnSpc>
                          <a:spcPct val="150000"/>
                        </a:lnSpc>
                        <a:spcBef>
                          <a:spcPts val="600"/>
                        </a:spcBef>
                        <a:spcAft>
                          <a:spcPts val="0"/>
                        </a:spcAft>
                      </a:pPr>
                      <a:r>
                        <a:rPr lang="en-US" sz="1000">
                          <a:solidFill>
                            <a:schemeClr val="tx1"/>
                          </a:solidFill>
                          <a:effectLst/>
                        </a:rPr>
                        <a:t>Action N:</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3"/>
                  </a:ext>
                </a:extLst>
              </a:tr>
              <a:tr h="270279">
                <a:tc gridSpan="4">
                  <a:txBody>
                    <a:bodyPr/>
                    <a:lstStyle/>
                    <a:p>
                      <a:pPr>
                        <a:lnSpc>
                          <a:spcPct val="150000"/>
                        </a:lnSpc>
                        <a:spcBef>
                          <a:spcPts val="600"/>
                        </a:spcBef>
                        <a:spcAft>
                          <a:spcPts val="0"/>
                        </a:spcAft>
                      </a:pPr>
                      <a:r>
                        <a:rPr lang="en-US" sz="1000">
                          <a:solidFill>
                            <a:schemeClr val="tx1"/>
                          </a:solidFill>
                          <a:effectLst/>
                        </a:rPr>
                        <a:t>PO2:Statement as mentioned in Annexure I</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4"/>
                  </a:ext>
                </a:extLst>
              </a:tr>
              <a:tr h="270279">
                <a:tc>
                  <a:txBody>
                    <a:bodyPr/>
                    <a:lstStyle/>
                    <a:p>
                      <a:pPr>
                        <a:lnSpc>
                          <a:spcPct val="150000"/>
                        </a:lnSpc>
                        <a:spcBef>
                          <a:spcPts val="600"/>
                        </a:spcBef>
                        <a:spcAft>
                          <a:spcPts val="0"/>
                        </a:spcAft>
                      </a:pPr>
                      <a:r>
                        <a:rPr lang="en-US" sz="1000">
                          <a:solidFill>
                            <a:schemeClr val="tx1"/>
                          </a:solidFill>
                          <a:effectLst/>
                        </a:rPr>
                        <a:t>PO2</a:t>
                      </a:r>
                      <a:endParaRPr lang="en-IN" sz="10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66746">
                <a:tc gridSpan="4">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a:t>
                      </a:r>
                      <a:endParaRPr lang="en-IN" sz="10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6"/>
                  </a:ext>
                </a:extLst>
              </a:tr>
            </a:tbl>
          </a:graphicData>
        </a:graphic>
      </p:graphicFrame>
      <p:sp>
        <p:nvSpPr>
          <p:cNvPr id="6" name="Footer Placeholder 5">
            <a:extLst>
              <a:ext uri="{FF2B5EF4-FFF2-40B4-BE49-F238E27FC236}">
                <a16:creationId xmlns:a16="http://schemas.microsoft.com/office/drawing/2014/main" id="{41DF113E-F367-44E0-B427-A73C7807A169}"/>
              </a:ext>
            </a:extLst>
          </p:cNvPr>
          <p:cNvSpPr>
            <a:spLocks noGrp="1"/>
          </p:cNvSpPr>
          <p:nvPr>
            <p:ph type="ftr" sz="quarter" idx="11"/>
          </p:nvPr>
        </p:nvSpPr>
        <p:spPr/>
        <p:txBody>
          <a:bodyPr/>
          <a:lstStyle/>
          <a:p>
            <a:r>
              <a:rPr lang="en-US"/>
              <a:t>NBA SAR Tier II INDORE 8th June 2018</a:t>
            </a:r>
            <a:endParaRPr lang="en-IN"/>
          </a:p>
        </p:txBody>
      </p:sp>
      <p:sp>
        <p:nvSpPr>
          <p:cNvPr id="8" name="Slide Number Placeholder 7">
            <a:extLst>
              <a:ext uri="{FF2B5EF4-FFF2-40B4-BE49-F238E27FC236}">
                <a16:creationId xmlns:a16="http://schemas.microsoft.com/office/drawing/2014/main" id="{8E7F4E8F-8564-45E4-9911-3A48FFDD3960}"/>
              </a:ext>
            </a:extLst>
          </p:cNvPr>
          <p:cNvSpPr>
            <a:spLocks noGrp="1"/>
          </p:cNvSpPr>
          <p:nvPr>
            <p:ph type="sldNum" sz="quarter" idx="12"/>
          </p:nvPr>
        </p:nvSpPr>
        <p:spPr/>
        <p:txBody>
          <a:bodyPr/>
          <a:lstStyle/>
          <a:p>
            <a:fld id="{422658B8-A02A-475D-9AE9-842168B0879B}" type="slidenum">
              <a:rPr lang="en-IN" smtClean="0"/>
              <a:t>49</a:t>
            </a:fld>
            <a:endParaRPr lang="en-IN"/>
          </a:p>
        </p:txBody>
      </p:sp>
    </p:spTree>
    <p:extLst>
      <p:ext uri="{BB962C8B-B14F-4D97-AF65-F5344CB8AC3E}">
        <p14:creationId xmlns:p14="http://schemas.microsoft.com/office/powerpoint/2010/main" val="3148152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33B74-5E86-42C0-91D8-8BAA7AFF4D13}"/>
              </a:ext>
            </a:extLst>
          </p:cNvPr>
          <p:cNvSpPr>
            <a:spLocks noGrp="1"/>
          </p:cNvSpPr>
          <p:nvPr>
            <p:ph type="title"/>
          </p:nvPr>
        </p:nvSpPr>
        <p:spPr>
          <a:xfrm>
            <a:off x="457200" y="274638"/>
            <a:ext cx="8229600" cy="18256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EE1BF698-00E4-4C73-85C3-44161A9D5610}"/>
              </a:ext>
            </a:extLst>
          </p:cNvPr>
          <p:cNvSpPr>
            <a:spLocks noGrp="1"/>
          </p:cNvSpPr>
          <p:nvPr>
            <p:ph idx="1"/>
          </p:nvPr>
        </p:nvSpPr>
        <p:spPr>
          <a:xfrm>
            <a:off x="457200" y="685800"/>
            <a:ext cx="8229600" cy="5897562"/>
          </a:xfrm>
        </p:spPr>
        <p:txBody>
          <a:bodyPr>
            <a:normAutofit fontScale="92500"/>
          </a:bodyPr>
          <a:lstStyle/>
          <a:p>
            <a:pPr marL="0" indent="0">
              <a:buNone/>
            </a:pPr>
            <a:r>
              <a:rPr lang="en-IN" dirty="0"/>
              <a:t>Implementation of Processes include monitoring, evaluation, feedback and improvement.</a:t>
            </a:r>
          </a:p>
          <a:p>
            <a:pPr marL="0" indent="0">
              <a:buNone/>
            </a:pPr>
            <a:endParaRPr lang="en-IN" dirty="0"/>
          </a:p>
          <a:p>
            <a:pPr marL="0" indent="0">
              <a:buNone/>
            </a:pPr>
            <a:r>
              <a:rPr lang="en-IN" u="sng" dirty="0"/>
              <a:t>Criteria and weightages</a:t>
            </a:r>
          </a:p>
          <a:p>
            <a:pPr marL="0" indent="0">
              <a:buNone/>
            </a:pPr>
            <a:r>
              <a:rPr lang="en-IN" dirty="0"/>
              <a:t>Criteria have sub and sub-sub criterion</a:t>
            </a:r>
          </a:p>
          <a:p>
            <a:pPr marL="0" indent="0">
              <a:buNone/>
            </a:pPr>
            <a:r>
              <a:rPr lang="en-IN" dirty="0"/>
              <a:t>Weightages are in levels of  Y, C, W and D </a:t>
            </a:r>
          </a:p>
          <a:p>
            <a:pPr marL="0" indent="0">
              <a:buNone/>
            </a:pPr>
            <a:r>
              <a:rPr lang="en-IN" dirty="0"/>
              <a:t>YES (fully met), Concern, Weakness and Deficiency</a:t>
            </a:r>
          </a:p>
          <a:p>
            <a:pPr marL="0" indent="0">
              <a:buNone/>
            </a:pPr>
            <a:r>
              <a:rPr lang="en-IN" dirty="0"/>
              <a:t>The remedying of C, W, D require action  -augmenting of resources, process improvements</a:t>
            </a:r>
          </a:p>
          <a:p>
            <a:pPr marL="0" indent="0">
              <a:buNone/>
            </a:pPr>
            <a:r>
              <a:rPr lang="en-IN" dirty="0"/>
              <a:t>.</a:t>
            </a:r>
          </a:p>
        </p:txBody>
      </p:sp>
      <p:sp>
        <p:nvSpPr>
          <p:cNvPr id="4" name="Footer Placeholder 3">
            <a:extLst>
              <a:ext uri="{FF2B5EF4-FFF2-40B4-BE49-F238E27FC236}">
                <a16:creationId xmlns:a16="http://schemas.microsoft.com/office/drawing/2014/main" id="{9B319FE8-30A9-4036-AC94-56EFED0919D6}"/>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DC98C818-ACD8-4693-AA36-B78AEEC7D6F3}"/>
              </a:ext>
            </a:extLst>
          </p:cNvPr>
          <p:cNvSpPr>
            <a:spLocks noGrp="1"/>
          </p:cNvSpPr>
          <p:nvPr>
            <p:ph type="sldNum" sz="quarter" idx="12"/>
          </p:nvPr>
        </p:nvSpPr>
        <p:spPr/>
        <p:txBody>
          <a:bodyPr/>
          <a:lstStyle/>
          <a:p>
            <a:fld id="{422658B8-A02A-475D-9AE9-842168B0879B}" type="slidenum">
              <a:rPr lang="en-IN" smtClean="0"/>
              <a:t>5</a:t>
            </a:fld>
            <a:endParaRPr lang="en-IN"/>
          </a:p>
        </p:txBody>
      </p:sp>
    </p:spTree>
    <p:extLst>
      <p:ext uri="{BB962C8B-B14F-4D97-AF65-F5344CB8AC3E}">
        <p14:creationId xmlns:p14="http://schemas.microsoft.com/office/powerpoint/2010/main" val="39663919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61248338"/>
              </p:ext>
            </p:extLst>
          </p:nvPr>
        </p:nvGraphicFramePr>
        <p:xfrm>
          <a:off x="611560" y="332668"/>
          <a:ext cx="8136904" cy="5797170"/>
        </p:xfrm>
        <a:graphic>
          <a:graphicData uri="http://schemas.openxmlformats.org/drawingml/2006/table">
            <a:tbl>
              <a:tblPr firstRow="1" firstCol="1" bandRow="1">
                <a:tableStyleId>{5C22544A-7EE6-4342-B048-85BDC9FD1C3A}</a:tableStyleId>
              </a:tblPr>
              <a:tblGrid>
                <a:gridCol w="725811">
                  <a:extLst>
                    <a:ext uri="{9D8B030D-6E8A-4147-A177-3AD203B41FA5}">
                      <a16:colId xmlns:a16="http://schemas.microsoft.com/office/drawing/2014/main" val="20000"/>
                    </a:ext>
                  </a:extLst>
                </a:gridCol>
                <a:gridCol w="1121265">
                  <a:extLst>
                    <a:ext uri="{9D8B030D-6E8A-4147-A177-3AD203B41FA5}">
                      <a16:colId xmlns:a16="http://schemas.microsoft.com/office/drawing/2014/main" val="20001"/>
                    </a:ext>
                  </a:extLst>
                </a:gridCol>
                <a:gridCol w="1371882">
                  <a:extLst>
                    <a:ext uri="{9D8B030D-6E8A-4147-A177-3AD203B41FA5}">
                      <a16:colId xmlns:a16="http://schemas.microsoft.com/office/drawing/2014/main" val="20002"/>
                    </a:ext>
                  </a:extLst>
                </a:gridCol>
                <a:gridCol w="4917946">
                  <a:extLst>
                    <a:ext uri="{9D8B030D-6E8A-4147-A177-3AD203B41FA5}">
                      <a16:colId xmlns:a16="http://schemas.microsoft.com/office/drawing/2014/main" val="20003"/>
                    </a:ext>
                  </a:extLst>
                </a:gridCol>
              </a:tblGrid>
              <a:tr h="147513">
                <a:tc gridSpan="4">
                  <a:txBody>
                    <a:bodyPr/>
                    <a:lstStyle/>
                    <a:p>
                      <a:pPr>
                        <a:lnSpc>
                          <a:spcPct val="150000"/>
                        </a:lnSpc>
                        <a:spcBef>
                          <a:spcPts val="600"/>
                        </a:spcBef>
                        <a:spcAft>
                          <a:spcPts val="0"/>
                        </a:spcAft>
                      </a:pPr>
                      <a:r>
                        <a:rPr lang="en-US" sz="1000">
                          <a:solidFill>
                            <a:schemeClr val="tx1"/>
                          </a:solidFill>
                          <a:effectLst/>
                        </a:rPr>
                        <a:t>PO3: Statement as mentioned in Annexure I</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147513">
                <a:tc>
                  <a:txBody>
                    <a:bodyPr/>
                    <a:lstStyle/>
                    <a:p>
                      <a:pPr>
                        <a:lnSpc>
                          <a:spcPct val="150000"/>
                        </a:lnSpc>
                        <a:spcBef>
                          <a:spcPts val="600"/>
                        </a:spcBef>
                        <a:spcAft>
                          <a:spcPts val="0"/>
                        </a:spcAft>
                      </a:pPr>
                      <a:r>
                        <a:rPr lang="en-US" sz="1000">
                          <a:solidFill>
                            <a:schemeClr val="tx1"/>
                          </a:solidFill>
                          <a:effectLst/>
                        </a:rPr>
                        <a:t>PO3</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94445">
                <a:tc gridSpan="4">
                  <a:txBody>
                    <a:bodyPr/>
                    <a:lstStyle/>
                    <a:p>
                      <a:pPr>
                        <a:lnSpc>
                          <a:spcPct val="150000"/>
                        </a:lnSpc>
                        <a:spcBef>
                          <a:spcPts val="600"/>
                        </a:spcBef>
                        <a:spcAft>
                          <a:spcPts val="0"/>
                        </a:spcAft>
                      </a:pPr>
                      <a:r>
                        <a:rPr lang="en-US" sz="1000">
                          <a:solidFill>
                            <a:schemeClr val="tx1"/>
                          </a:solidFill>
                          <a:effectLst/>
                        </a:rPr>
                        <a:t>Action 1: </a:t>
                      </a:r>
                      <a:endParaRPr lang="en-IN" sz="1000">
                        <a:solidFill>
                          <a:schemeClr val="tx1"/>
                        </a:solidFill>
                        <a:effectLst/>
                      </a:endParaRPr>
                    </a:p>
                    <a:p>
                      <a:pPr>
                        <a:lnSpc>
                          <a:spcPct val="150000"/>
                        </a:lnSpc>
                        <a:spcBef>
                          <a:spcPts val="600"/>
                        </a:spcBef>
                        <a:spcAft>
                          <a:spcPts val="0"/>
                        </a:spcAft>
                      </a:pPr>
                      <a:r>
                        <a:rPr lang="en-US" sz="1000">
                          <a:solidFill>
                            <a:schemeClr val="tx1"/>
                          </a:solidFill>
                          <a:effectLst/>
                        </a:rPr>
                        <a:t>Action N:</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2"/>
                  </a:ext>
                </a:extLst>
              </a:tr>
              <a:tr h="147513">
                <a:tc gridSpan="4">
                  <a:txBody>
                    <a:bodyPr/>
                    <a:lstStyle/>
                    <a:p>
                      <a:pPr>
                        <a:lnSpc>
                          <a:spcPct val="150000"/>
                        </a:lnSpc>
                        <a:spcBef>
                          <a:spcPts val="600"/>
                        </a:spcBef>
                        <a:spcAft>
                          <a:spcPts val="0"/>
                        </a:spcAft>
                      </a:pPr>
                      <a:r>
                        <a:rPr lang="en-US" sz="1000">
                          <a:solidFill>
                            <a:schemeClr val="tx1"/>
                          </a:solidFill>
                          <a:effectLst/>
                        </a:rPr>
                        <a:t>PO4: Statement as mentioned in Annexure I</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3"/>
                  </a:ext>
                </a:extLst>
              </a:tr>
              <a:tr h="152782">
                <a:tc>
                  <a:txBody>
                    <a:bodyPr/>
                    <a:lstStyle/>
                    <a:p>
                      <a:pPr>
                        <a:lnSpc>
                          <a:spcPct val="150000"/>
                        </a:lnSpc>
                        <a:spcBef>
                          <a:spcPts val="600"/>
                        </a:spcBef>
                        <a:spcAft>
                          <a:spcPts val="0"/>
                        </a:spcAft>
                      </a:pPr>
                      <a:r>
                        <a:rPr lang="en-US" sz="1000">
                          <a:solidFill>
                            <a:schemeClr val="tx1"/>
                          </a:solidFill>
                          <a:effectLst/>
                        </a:rPr>
                        <a:t>PO4</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95028">
                <a:tc gridSpan="4">
                  <a:txBody>
                    <a:bodyPr/>
                    <a:lstStyle/>
                    <a:p>
                      <a:pPr>
                        <a:lnSpc>
                          <a:spcPct val="150000"/>
                        </a:lnSpc>
                        <a:spcBef>
                          <a:spcPts val="600"/>
                        </a:spcBef>
                        <a:spcAft>
                          <a:spcPts val="0"/>
                        </a:spcAft>
                      </a:pPr>
                      <a:r>
                        <a:rPr lang="en-US" sz="1000">
                          <a:solidFill>
                            <a:schemeClr val="tx1"/>
                          </a:solidFill>
                          <a:effectLst/>
                        </a:rPr>
                        <a:t>Action 1: </a:t>
                      </a:r>
                      <a:endParaRPr lang="en-IN" sz="1000">
                        <a:solidFill>
                          <a:schemeClr val="tx1"/>
                        </a:solidFill>
                        <a:effectLst/>
                      </a:endParaRPr>
                    </a:p>
                    <a:p>
                      <a:pPr>
                        <a:lnSpc>
                          <a:spcPct val="150000"/>
                        </a:lnSpc>
                        <a:spcBef>
                          <a:spcPts val="600"/>
                        </a:spcBef>
                        <a:spcAft>
                          <a:spcPts val="0"/>
                        </a:spcAft>
                      </a:pPr>
                      <a:r>
                        <a:rPr lang="en-US" sz="1000">
                          <a:solidFill>
                            <a:schemeClr val="tx1"/>
                          </a:solidFill>
                          <a:effectLst/>
                        </a:rPr>
                        <a:t>Action N: </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5"/>
                  </a:ext>
                </a:extLst>
              </a:tr>
              <a:tr h="147513">
                <a:tc gridSpan="4">
                  <a:txBody>
                    <a:bodyPr/>
                    <a:lstStyle/>
                    <a:p>
                      <a:pPr>
                        <a:lnSpc>
                          <a:spcPct val="150000"/>
                        </a:lnSpc>
                        <a:spcBef>
                          <a:spcPts val="600"/>
                        </a:spcBef>
                        <a:spcAft>
                          <a:spcPts val="0"/>
                        </a:spcAft>
                      </a:pPr>
                      <a:r>
                        <a:rPr lang="en-US" sz="1000">
                          <a:solidFill>
                            <a:schemeClr val="tx1"/>
                          </a:solidFill>
                          <a:effectLst/>
                        </a:rPr>
                        <a:t>PO5: Statement as mentioned in Annexure I</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6"/>
                  </a:ext>
                </a:extLst>
              </a:tr>
              <a:tr h="147513">
                <a:tc>
                  <a:txBody>
                    <a:bodyPr/>
                    <a:lstStyle/>
                    <a:p>
                      <a:pPr>
                        <a:lnSpc>
                          <a:spcPct val="150000"/>
                        </a:lnSpc>
                        <a:spcBef>
                          <a:spcPts val="600"/>
                        </a:spcBef>
                        <a:spcAft>
                          <a:spcPts val="0"/>
                        </a:spcAft>
                      </a:pPr>
                      <a:r>
                        <a:rPr lang="en-US" sz="1000">
                          <a:solidFill>
                            <a:schemeClr val="tx1"/>
                          </a:solidFill>
                          <a:effectLst/>
                        </a:rPr>
                        <a:t>PO5</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95028">
                <a:tc gridSpan="4">
                  <a:txBody>
                    <a:bodyPr/>
                    <a:lstStyle/>
                    <a:p>
                      <a:pPr>
                        <a:lnSpc>
                          <a:spcPct val="150000"/>
                        </a:lnSpc>
                        <a:spcBef>
                          <a:spcPts val="600"/>
                        </a:spcBef>
                        <a:spcAft>
                          <a:spcPts val="0"/>
                        </a:spcAft>
                      </a:pPr>
                      <a:r>
                        <a:rPr lang="en-US" sz="1000">
                          <a:solidFill>
                            <a:schemeClr val="tx1"/>
                          </a:solidFill>
                          <a:effectLst/>
                        </a:rPr>
                        <a:t>Action 1: </a:t>
                      </a:r>
                      <a:endParaRPr lang="en-IN" sz="1000">
                        <a:solidFill>
                          <a:schemeClr val="tx1"/>
                        </a:solidFill>
                        <a:effectLst/>
                      </a:endParaRPr>
                    </a:p>
                    <a:p>
                      <a:pPr>
                        <a:lnSpc>
                          <a:spcPct val="150000"/>
                        </a:lnSpc>
                        <a:spcBef>
                          <a:spcPts val="600"/>
                        </a:spcBef>
                        <a:spcAft>
                          <a:spcPts val="0"/>
                        </a:spcAft>
                      </a:pPr>
                      <a:r>
                        <a:rPr lang="en-US" sz="1000">
                          <a:solidFill>
                            <a:schemeClr val="tx1"/>
                          </a:solidFill>
                          <a:effectLst/>
                        </a:rPr>
                        <a:t>Action N: </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8"/>
                  </a:ext>
                </a:extLst>
              </a:tr>
              <a:tr h="147513">
                <a:tc gridSpan="4">
                  <a:txBody>
                    <a:bodyPr/>
                    <a:lstStyle/>
                    <a:p>
                      <a:pPr>
                        <a:lnSpc>
                          <a:spcPct val="150000"/>
                        </a:lnSpc>
                        <a:spcBef>
                          <a:spcPts val="600"/>
                        </a:spcBef>
                        <a:spcAft>
                          <a:spcPts val="0"/>
                        </a:spcAft>
                      </a:pPr>
                      <a:r>
                        <a:rPr lang="en-US" sz="1000">
                          <a:solidFill>
                            <a:schemeClr val="tx1"/>
                          </a:solidFill>
                          <a:effectLst/>
                        </a:rPr>
                        <a:t>PO6 :Statement as mentioned in Annexure I</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147513">
                <a:tc>
                  <a:txBody>
                    <a:bodyPr/>
                    <a:lstStyle/>
                    <a:p>
                      <a:pPr>
                        <a:lnSpc>
                          <a:spcPct val="150000"/>
                        </a:lnSpc>
                        <a:spcBef>
                          <a:spcPts val="600"/>
                        </a:spcBef>
                        <a:spcAft>
                          <a:spcPts val="0"/>
                        </a:spcAft>
                      </a:pPr>
                      <a:r>
                        <a:rPr lang="en-US" sz="1000">
                          <a:solidFill>
                            <a:schemeClr val="tx1"/>
                          </a:solidFill>
                          <a:effectLst/>
                        </a:rPr>
                        <a:t>PO6</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95028">
                <a:tc gridSpan="4">
                  <a:txBody>
                    <a:bodyPr/>
                    <a:lstStyle/>
                    <a:p>
                      <a:pPr>
                        <a:lnSpc>
                          <a:spcPct val="150000"/>
                        </a:lnSpc>
                        <a:spcBef>
                          <a:spcPts val="600"/>
                        </a:spcBef>
                        <a:spcAft>
                          <a:spcPts val="0"/>
                        </a:spcAft>
                      </a:pPr>
                      <a:r>
                        <a:rPr lang="en-US" sz="1000">
                          <a:solidFill>
                            <a:schemeClr val="tx1"/>
                          </a:solidFill>
                          <a:effectLst/>
                        </a:rPr>
                        <a:t>Action 1: </a:t>
                      </a:r>
                      <a:endParaRPr lang="en-IN" sz="1000">
                        <a:solidFill>
                          <a:schemeClr val="tx1"/>
                        </a:solidFill>
                        <a:effectLst/>
                      </a:endParaRPr>
                    </a:p>
                    <a:p>
                      <a:pPr>
                        <a:lnSpc>
                          <a:spcPct val="150000"/>
                        </a:lnSpc>
                        <a:spcBef>
                          <a:spcPts val="600"/>
                        </a:spcBef>
                        <a:spcAft>
                          <a:spcPts val="0"/>
                        </a:spcAft>
                      </a:pPr>
                      <a:r>
                        <a:rPr lang="en-US" sz="1000">
                          <a:solidFill>
                            <a:schemeClr val="tx1"/>
                          </a:solidFill>
                          <a:effectLst/>
                        </a:rPr>
                        <a:t>Action N: </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1"/>
                  </a:ext>
                </a:extLst>
              </a:tr>
              <a:tr h="147513">
                <a:tc gridSpan="4">
                  <a:txBody>
                    <a:bodyPr/>
                    <a:lstStyle/>
                    <a:p>
                      <a:pPr>
                        <a:lnSpc>
                          <a:spcPct val="150000"/>
                        </a:lnSpc>
                        <a:spcBef>
                          <a:spcPts val="600"/>
                        </a:spcBef>
                        <a:spcAft>
                          <a:spcPts val="0"/>
                        </a:spcAft>
                      </a:pPr>
                      <a:r>
                        <a:rPr lang="en-US" sz="1000">
                          <a:solidFill>
                            <a:schemeClr val="tx1"/>
                          </a:solidFill>
                          <a:effectLst/>
                        </a:rPr>
                        <a:t>PO7:Statement as mentioned in Annexure I</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2"/>
                  </a:ext>
                </a:extLst>
              </a:tr>
              <a:tr h="147513">
                <a:tc>
                  <a:txBody>
                    <a:bodyPr/>
                    <a:lstStyle/>
                    <a:p>
                      <a:pPr>
                        <a:lnSpc>
                          <a:spcPct val="150000"/>
                        </a:lnSpc>
                        <a:spcBef>
                          <a:spcPts val="600"/>
                        </a:spcBef>
                        <a:spcAft>
                          <a:spcPts val="0"/>
                        </a:spcAft>
                      </a:pPr>
                      <a:r>
                        <a:rPr lang="en-US" sz="1000">
                          <a:solidFill>
                            <a:schemeClr val="tx1"/>
                          </a:solidFill>
                          <a:effectLst/>
                        </a:rPr>
                        <a:t>PO7</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295028">
                <a:tc gridSpan="4">
                  <a:txBody>
                    <a:bodyPr/>
                    <a:lstStyle/>
                    <a:p>
                      <a:pPr>
                        <a:lnSpc>
                          <a:spcPct val="150000"/>
                        </a:lnSpc>
                        <a:spcBef>
                          <a:spcPts val="600"/>
                        </a:spcBef>
                        <a:spcAft>
                          <a:spcPts val="0"/>
                        </a:spcAft>
                      </a:pPr>
                      <a:r>
                        <a:rPr lang="en-US" sz="1000">
                          <a:solidFill>
                            <a:schemeClr val="tx1"/>
                          </a:solidFill>
                          <a:effectLst/>
                        </a:rPr>
                        <a:t>Action 1: </a:t>
                      </a:r>
                      <a:endParaRPr lang="en-IN" sz="1000">
                        <a:solidFill>
                          <a:schemeClr val="tx1"/>
                        </a:solidFill>
                        <a:effectLst/>
                      </a:endParaRPr>
                    </a:p>
                    <a:p>
                      <a:pPr>
                        <a:lnSpc>
                          <a:spcPct val="150000"/>
                        </a:lnSpc>
                        <a:spcBef>
                          <a:spcPts val="600"/>
                        </a:spcBef>
                        <a:spcAft>
                          <a:spcPts val="0"/>
                        </a:spcAft>
                      </a:pPr>
                      <a:r>
                        <a:rPr lang="en-US" sz="1000">
                          <a:solidFill>
                            <a:schemeClr val="tx1"/>
                          </a:solidFill>
                          <a:effectLst/>
                        </a:rPr>
                        <a:t>Action N: </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4"/>
                  </a:ext>
                </a:extLst>
              </a:tr>
              <a:tr h="147513">
                <a:tc gridSpan="4">
                  <a:txBody>
                    <a:bodyPr/>
                    <a:lstStyle/>
                    <a:p>
                      <a:pPr>
                        <a:lnSpc>
                          <a:spcPct val="150000"/>
                        </a:lnSpc>
                        <a:spcBef>
                          <a:spcPts val="600"/>
                        </a:spcBef>
                        <a:spcAft>
                          <a:spcPts val="0"/>
                        </a:spcAft>
                      </a:pPr>
                      <a:r>
                        <a:rPr lang="en-US" sz="1000">
                          <a:solidFill>
                            <a:schemeClr val="tx1"/>
                          </a:solidFill>
                          <a:effectLst/>
                        </a:rPr>
                        <a:t>PO8:Statement as mentioned in Annexure I</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5"/>
                  </a:ext>
                </a:extLst>
              </a:tr>
              <a:tr h="147513">
                <a:tc>
                  <a:txBody>
                    <a:bodyPr/>
                    <a:lstStyle/>
                    <a:p>
                      <a:pPr>
                        <a:lnSpc>
                          <a:spcPct val="150000"/>
                        </a:lnSpc>
                        <a:spcBef>
                          <a:spcPts val="600"/>
                        </a:spcBef>
                        <a:spcAft>
                          <a:spcPts val="0"/>
                        </a:spcAft>
                      </a:pPr>
                      <a:r>
                        <a:rPr lang="en-US" sz="1000">
                          <a:solidFill>
                            <a:schemeClr val="tx1"/>
                          </a:solidFill>
                          <a:effectLst/>
                        </a:rPr>
                        <a:t>PO8</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295028">
                <a:tc gridSpan="4">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7"/>
                  </a:ext>
                </a:extLst>
              </a:tr>
            </a:tbl>
          </a:graphicData>
        </a:graphic>
      </p:graphicFrame>
      <p:sp>
        <p:nvSpPr>
          <p:cNvPr id="2" name="Footer Placeholder 1">
            <a:extLst>
              <a:ext uri="{FF2B5EF4-FFF2-40B4-BE49-F238E27FC236}">
                <a16:creationId xmlns:a16="http://schemas.microsoft.com/office/drawing/2014/main" id="{553745DE-1DD9-4EB2-A1C5-388791ECA89C}"/>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2EC07A17-FC03-4198-8694-65E803E9ADE0}"/>
              </a:ext>
            </a:extLst>
          </p:cNvPr>
          <p:cNvSpPr>
            <a:spLocks noGrp="1"/>
          </p:cNvSpPr>
          <p:nvPr>
            <p:ph type="sldNum" sz="quarter" idx="12"/>
          </p:nvPr>
        </p:nvSpPr>
        <p:spPr/>
        <p:txBody>
          <a:bodyPr/>
          <a:lstStyle/>
          <a:p>
            <a:fld id="{422658B8-A02A-475D-9AE9-842168B0879B}" type="slidenum">
              <a:rPr lang="en-IN" smtClean="0"/>
              <a:t>50</a:t>
            </a:fld>
            <a:endParaRPr lang="en-IN"/>
          </a:p>
        </p:txBody>
      </p:sp>
    </p:spTree>
    <p:extLst>
      <p:ext uri="{BB962C8B-B14F-4D97-AF65-F5344CB8AC3E}">
        <p14:creationId xmlns:p14="http://schemas.microsoft.com/office/powerpoint/2010/main" val="29947434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68110040"/>
              </p:ext>
            </p:extLst>
          </p:nvPr>
        </p:nvGraphicFramePr>
        <p:xfrm>
          <a:off x="395536" y="260648"/>
          <a:ext cx="8136904" cy="3864780"/>
        </p:xfrm>
        <a:graphic>
          <a:graphicData uri="http://schemas.openxmlformats.org/drawingml/2006/table">
            <a:tbl>
              <a:tblPr firstRow="1" firstCol="1" bandRow="1">
                <a:tableStyleId>{5C22544A-7EE6-4342-B048-85BDC9FD1C3A}</a:tableStyleId>
              </a:tblPr>
              <a:tblGrid>
                <a:gridCol w="725811">
                  <a:extLst>
                    <a:ext uri="{9D8B030D-6E8A-4147-A177-3AD203B41FA5}">
                      <a16:colId xmlns:a16="http://schemas.microsoft.com/office/drawing/2014/main" val="20000"/>
                    </a:ext>
                  </a:extLst>
                </a:gridCol>
                <a:gridCol w="1121265">
                  <a:extLst>
                    <a:ext uri="{9D8B030D-6E8A-4147-A177-3AD203B41FA5}">
                      <a16:colId xmlns:a16="http://schemas.microsoft.com/office/drawing/2014/main" val="20001"/>
                    </a:ext>
                  </a:extLst>
                </a:gridCol>
                <a:gridCol w="1371882">
                  <a:extLst>
                    <a:ext uri="{9D8B030D-6E8A-4147-A177-3AD203B41FA5}">
                      <a16:colId xmlns:a16="http://schemas.microsoft.com/office/drawing/2014/main" val="20002"/>
                    </a:ext>
                  </a:extLst>
                </a:gridCol>
                <a:gridCol w="3284056">
                  <a:extLst>
                    <a:ext uri="{9D8B030D-6E8A-4147-A177-3AD203B41FA5}">
                      <a16:colId xmlns:a16="http://schemas.microsoft.com/office/drawing/2014/main" val="20003"/>
                    </a:ext>
                  </a:extLst>
                </a:gridCol>
                <a:gridCol w="1633890">
                  <a:extLst>
                    <a:ext uri="{9D8B030D-6E8A-4147-A177-3AD203B41FA5}">
                      <a16:colId xmlns:a16="http://schemas.microsoft.com/office/drawing/2014/main" val="20004"/>
                    </a:ext>
                  </a:extLst>
                </a:gridCol>
              </a:tblGrid>
              <a:tr h="147513">
                <a:tc gridSpan="5">
                  <a:txBody>
                    <a:bodyPr/>
                    <a:lstStyle/>
                    <a:p>
                      <a:pPr>
                        <a:lnSpc>
                          <a:spcPct val="150000"/>
                        </a:lnSpc>
                        <a:spcBef>
                          <a:spcPts val="600"/>
                        </a:spcBef>
                        <a:spcAft>
                          <a:spcPts val="0"/>
                        </a:spcAft>
                      </a:pPr>
                      <a:r>
                        <a:rPr lang="en-US" sz="1000" dirty="0">
                          <a:solidFill>
                            <a:schemeClr val="tx1"/>
                          </a:solidFill>
                          <a:effectLst/>
                        </a:rPr>
                        <a:t>PO9 :Statement as mentioned in Annexure I</a:t>
                      </a:r>
                      <a:endParaRPr lang="en-IN" sz="1000" dirty="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147513">
                <a:tc>
                  <a:txBody>
                    <a:bodyPr/>
                    <a:lstStyle/>
                    <a:p>
                      <a:pPr>
                        <a:lnSpc>
                          <a:spcPct val="150000"/>
                        </a:lnSpc>
                        <a:spcBef>
                          <a:spcPts val="600"/>
                        </a:spcBef>
                        <a:spcAft>
                          <a:spcPts val="0"/>
                        </a:spcAft>
                      </a:pPr>
                      <a:r>
                        <a:rPr lang="en-US" sz="1000">
                          <a:solidFill>
                            <a:schemeClr val="tx1"/>
                          </a:solidFill>
                          <a:effectLst/>
                        </a:rPr>
                        <a:t>PO9</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extLst>
                  <a:ext uri="{0D108BD9-81ED-4DB2-BD59-A6C34878D82A}">
                    <a16:rowId xmlns:a16="http://schemas.microsoft.com/office/drawing/2014/main" val="10001"/>
                  </a:ext>
                </a:extLst>
              </a:tr>
              <a:tr h="295028">
                <a:tc gridSpan="5">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2"/>
                  </a:ext>
                </a:extLst>
              </a:tr>
              <a:tr h="147513">
                <a:tc gridSpan="5">
                  <a:txBody>
                    <a:bodyPr/>
                    <a:lstStyle/>
                    <a:p>
                      <a:pPr>
                        <a:lnSpc>
                          <a:spcPct val="150000"/>
                        </a:lnSpc>
                        <a:spcBef>
                          <a:spcPts val="600"/>
                        </a:spcBef>
                        <a:spcAft>
                          <a:spcPts val="0"/>
                        </a:spcAft>
                      </a:pPr>
                      <a:r>
                        <a:rPr lang="en-US" sz="1000" dirty="0">
                          <a:solidFill>
                            <a:schemeClr val="tx1"/>
                          </a:solidFill>
                          <a:effectLst/>
                        </a:rPr>
                        <a:t>PO10 :Statement as mentioned in Annexure I</a:t>
                      </a:r>
                      <a:endParaRPr lang="en-IN" sz="1000" dirty="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3"/>
                  </a:ext>
                </a:extLst>
              </a:tr>
              <a:tr h="147513">
                <a:tc>
                  <a:txBody>
                    <a:bodyPr/>
                    <a:lstStyle/>
                    <a:p>
                      <a:pPr>
                        <a:lnSpc>
                          <a:spcPct val="150000"/>
                        </a:lnSpc>
                        <a:spcBef>
                          <a:spcPts val="600"/>
                        </a:spcBef>
                        <a:spcAft>
                          <a:spcPts val="0"/>
                        </a:spcAft>
                      </a:pPr>
                      <a:r>
                        <a:rPr lang="en-US" sz="1000">
                          <a:solidFill>
                            <a:schemeClr val="tx1"/>
                          </a:solidFill>
                          <a:effectLst/>
                        </a:rPr>
                        <a:t>PO10</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extLst>
                  <a:ext uri="{0D108BD9-81ED-4DB2-BD59-A6C34878D82A}">
                    <a16:rowId xmlns:a16="http://schemas.microsoft.com/office/drawing/2014/main" val="10004"/>
                  </a:ext>
                </a:extLst>
              </a:tr>
              <a:tr h="295028">
                <a:tc gridSpan="5">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5"/>
                  </a:ext>
                </a:extLst>
              </a:tr>
              <a:tr h="147513">
                <a:tc gridSpan="5">
                  <a:txBody>
                    <a:bodyPr/>
                    <a:lstStyle/>
                    <a:p>
                      <a:pPr>
                        <a:lnSpc>
                          <a:spcPct val="150000"/>
                        </a:lnSpc>
                        <a:spcBef>
                          <a:spcPts val="600"/>
                        </a:spcBef>
                        <a:spcAft>
                          <a:spcPts val="0"/>
                        </a:spcAft>
                      </a:pPr>
                      <a:r>
                        <a:rPr lang="en-US" sz="1000" dirty="0">
                          <a:solidFill>
                            <a:schemeClr val="tx1"/>
                          </a:solidFill>
                          <a:effectLst/>
                        </a:rPr>
                        <a:t>PO11 :Statement as mentioned in Annexure I</a:t>
                      </a:r>
                      <a:endParaRPr lang="en-IN" sz="1000" dirty="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6"/>
                  </a:ext>
                </a:extLst>
              </a:tr>
              <a:tr h="147513">
                <a:tc>
                  <a:txBody>
                    <a:bodyPr/>
                    <a:lstStyle/>
                    <a:p>
                      <a:pPr>
                        <a:lnSpc>
                          <a:spcPct val="150000"/>
                        </a:lnSpc>
                        <a:spcBef>
                          <a:spcPts val="600"/>
                        </a:spcBef>
                        <a:spcAft>
                          <a:spcPts val="0"/>
                        </a:spcAft>
                      </a:pPr>
                      <a:r>
                        <a:rPr lang="en-US" sz="1000">
                          <a:solidFill>
                            <a:schemeClr val="tx1"/>
                          </a:solidFill>
                          <a:effectLst/>
                        </a:rPr>
                        <a:t>PO11</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extLst>
                  <a:ext uri="{0D108BD9-81ED-4DB2-BD59-A6C34878D82A}">
                    <a16:rowId xmlns:a16="http://schemas.microsoft.com/office/drawing/2014/main" val="10007"/>
                  </a:ext>
                </a:extLst>
              </a:tr>
              <a:tr h="295028">
                <a:tc gridSpan="5">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8"/>
                  </a:ext>
                </a:extLst>
              </a:tr>
              <a:tr h="147513">
                <a:tc gridSpan="5">
                  <a:txBody>
                    <a:bodyPr/>
                    <a:lstStyle/>
                    <a:p>
                      <a:pPr>
                        <a:lnSpc>
                          <a:spcPct val="150000"/>
                        </a:lnSpc>
                        <a:spcBef>
                          <a:spcPts val="600"/>
                        </a:spcBef>
                        <a:spcAft>
                          <a:spcPts val="0"/>
                        </a:spcAft>
                      </a:pPr>
                      <a:r>
                        <a:rPr lang="en-US" sz="1000" dirty="0">
                          <a:solidFill>
                            <a:schemeClr val="tx1"/>
                          </a:solidFill>
                          <a:effectLst/>
                        </a:rPr>
                        <a:t>PO12 :Statement as mentioned in Annexure I</a:t>
                      </a:r>
                      <a:endParaRPr lang="en-IN" sz="1000" dirty="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147513">
                <a:tc>
                  <a:txBody>
                    <a:bodyPr/>
                    <a:lstStyle/>
                    <a:p>
                      <a:pPr>
                        <a:lnSpc>
                          <a:spcPct val="150000"/>
                        </a:lnSpc>
                        <a:spcBef>
                          <a:spcPts val="600"/>
                        </a:spcBef>
                        <a:spcAft>
                          <a:spcPts val="0"/>
                        </a:spcAft>
                      </a:pPr>
                      <a:r>
                        <a:rPr lang="en-US" sz="1000">
                          <a:solidFill>
                            <a:schemeClr val="tx1"/>
                          </a:solidFill>
                          <a:effectLst/>
                        </a:rPr>
                        <a:t>PO12</a:t>
                      </a:r>
                      <a:endParaRPr lang="en-IN" sz="100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8156" marR="8156" marT="8156" marB="81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94445">
                <a:tc gridSpan="5">
                  <a:txBody>
                    <a:bodyPr/>
                    <a:lstStyle/>
                    <a:p>
                      <a:pPr>
                        <a:lnSpc>
                          <a:spcPct val="150000"/>
                        </a:lnSpc>
                        <a:spcBef>
                          <a:spcPts val="600"/>
                        </a:spcBef>
                        <a:spcAft>
                          <a:spcPts val="0"/>
                        </a:spcAft>
                      </a:pPr>
                      <a:r>
                        <a:rPr lang="en-US" sz="1000" dirty="0">
                          <a:solidFill>
                            <a:schemeClr val="tx1"/>
                          </a:solidFill>
                          <a:effectLst/>
                        </a:rPr>
                        <a:t>Action 1: </a:t>
                      </a:r>
                      <a:endParaRPr lang="en-IN" sz="1000" dirty="0">
                        <a:solidFill>
                          <a:schemeClr val="tx1"/>
                        </a:solidFill>
                        <a:effectLst/>
                      </a:endParaRPr>
                    </a:p>
                    <a:p>
                      <a:pPr>
                        <a:lnSpc>
                          <a:spcPct val="150000"/>
                        </a:lnSpc>
                        <a:spcBef>
                          <a:spcPts val="600"/>
                        </a:spcBef>
                        <a:spcAft>
                          <a:spcPts val="0"/>
                        </a:spcAft>
                      </a:pPr>
                      <a:r>
                        <a:rPr lang="en-US" sz="1000" dirty="0">
                          <a:solidFill>
                            <a:schemeClr val="tx1"/>
                          </a:solidFill>
                          <a:effectLst/>
                        </a:rPr>
                        <a:t>Action N: </a:t>
                      </a:r>
                      <a:endParaRPr lang="en-IN" sz="1000" dirty="0">
                        <a:solidFill>
                          <a:schemeClr val="tx1"/>
                        </a:solidFill>
                        <a:effectLst/>
                        <a:latin typeface="Times New Roman"/>
                        <a:ea typeface="Times New Roman"/>
                      </a:endParaRPr>
                    </a:p>
                  </a:txBody>
                  <a:tcPr marL="8156" marR="8156" marT="8156" marB="81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1"/>
                  </a:ext>
                </a:extLst>
              </a:tr>
            </a:tbl>
          </a:graphicData>
        </a:graphic>
      </p:graphicFrame>
      <p:sp>
        <p:nvSpPr>
          <p:cNvPr id="3" name="Rectangle 2"/>
          <p:cNvSpPr/>
          <p:nvPr/>
        </p:nvSpPr>
        <p:spPr>
          <a:xfrm>
            <a:off x="395536" y="4509120"/>
            <a:ext cx="7128792" cy="369332"/>
          </a:xfrm>
          <a:prstGeom prst="rect">
            <a:avLst/>
          </a:prstGeom>
        </p:spPr>
        <p:txBody>
          <a:bodyPr wrap="square">
            <a:spAutoFit/>
          </a:bodyPr>
          <a:lstStyle/>
          <a:p>
            <a:r>
              <a:rPr lang="en-US" dirty="0"/>
              <a:t>Write similar action statements for relevant PSOs </a:t>
            </a:r>
            <a:endParaRPr lang="en-IN" dirty="0"/>
          </a:p>
        </p:txBody>
      </p:sp>
      <p:sp>
        <p:nvSpPr>
          <p:cNvPr id="4" name="Footer Placeholder 3">
            <a:extLst>
              <a:ext uri="{FF2B5EF4-FFF2-40B4-BE49-F238E27FC236}">
                <a16:creationId xmlns:a16="http://schemas.microsoft.com/office/drawing/2014/main" id="{217FEC4A-EE32-4191-B4F9-48CE2323C3D3}"/>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BE6A6A7E-3BE4-4794-9180-D1D500F445BF}"/>
              </a:ext>
            </a:extLst>
          </p:cNvPr>
          <p:cNvSpPr>
            <a:spLocks noGrp="1"/>
          </p:cNvSpPr>
          <p:nvPr>
            <p:ph type="sldNum" sz="quarter" idx="12"/>
          </p:nvPr>
        </p:nvSpPr>
        <p:spPr/>
        <p:txBody>
          <a:bodyPr/>
          <a:lstStyle/>
          <a:p>
            <a:fld id="{422658B8-A02A-475D-9AE9-842168B0879B}" type="slidenum">
              <a:rPr lang="en-IN" smtClean="0"/>
              <a:t>51</a:t>
            </a:fld>
            <a:endParaRPr lang="en-IN"/>
          </a:p>
        </p:txBody>
      </p:sp>
    </p:spTree>
    <p:extLst>
      <p:ext uri="{BB962C8B-B14F-4D97-AF65-F5344CB8AC3E}">
        <p14:creationId xmlns:p14="http://schemas.microsoft.com/office/powerpoint/2010/main" val="24682262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32762230"/>
              </p:ext>
            </p:extLst>
          </p:nvPr>
        </p:nvGraphicFramePr>
        <p:xfrm>
          <a:off x="395536" y="332656"/>
          <a:ext cx="8229600" cy="367475"/>
        </p:xfrm>
        <a:graphic>
          <a:graphicData uri="http://schemas.openxmlformats.org/drawingml/2006/table">
            <a:tbl>
              <a:tblPr firstRow="1" firstCol="1" bandRow="1">
                <a:tableStyleId>{5C22544A-7EE6-4342-B048-85BDC9FD1C3A}</a:tableStyleId>
              </a:tblPr>
              <a:tblGrid>
                <a:gridCol w="2406335">
                  <a:extLst>
                    <a:ext uri="{9D8B030D-6E8A-4147-A177-3AD203B41FA5}">
                      <a16:colId xmlns:a16="http://schemas.microsoft.com/office/drawing/2014/main" val="20000"/>
                    </a:ext>
                  </a:extLst>
                </a:gridCol>
                <a:gridCol w="3834994">
                  <a:extLst>
                    <a:ext uri="{9D8B030D-6E8A-4147-A177-3AD203B41FA5}">
                      <a16:colId xmlns:a16="http://schemas.microsoft.com/office/drawing/2014/main" val="20001"/>
                    </a:ext>
                  </a:extLst>
                </a:gridCol>
                <a:gridCol w="1988271">
                  <a:extLst>
                    <a:ext uri="{9D8B030D-6E8A-4147-A177-3AD203B41FA5}">
                      <a16:colId xmlns:a16="http://schemas.microsoft.com/office/drawing/2014/main" val="20002"/>
                    </a:ext>
                  </a:extLst>
                </a:gridCol>
              </a:tblGrid>
              <a:tr h="309880">
                <a:tc>
                  <a:txBody>
                    <a:bodyPr/>
                    <a:lstStyle/>
                    <a:p>
                      <a:pPr algn="ctr">
                        <a:lnSpc>
                          <a:spcPct val="150000"/>
                        </a:lnSpc>
                        <a:spcBef>
                          <a:spcPts val="600"/>
                        </a:spcBef>
                        <a:spcAft>
                          <a:spcPts val="0"/>
                        </a:spcAft>
                      </a:pPr>
                      <a:r>
                        <a:rPr lang="en-US" sz="1800" dirty="0">
                          <a:solidFill>
                            <a:schemeClr val="tx1"/>
                          </a:solidFill>
                          <a:effectLst/>
                        </a:rPr>
                        <a:t>CRITERION 9</a:t>
                      </a:r>
                      <a:endParaRPr lang="en-IN" sz="18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a:solidFill>
                            <a:schemeClr val="tx1"/>
                          </a:solidFill>
                          <a:effectLst/>
                        </a:rPr>
                        <a:t>Student Support Systems</a:t>
                      </a:r>
                      <a:endParaRPr lang="en-IN" sz="18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solidFill>
                            <a:schemeClr val="tx1"/>
                          </a:solidFill>
                          <a:effectLst/>
                        </a:rPr>
                        <a:t> 50</a:t>
                      </a:r>
                      <a:endParaRPr lang="en-IN" sz="18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395536" y="872708"/>
            <a:ext cx="8424936" cy="6186309"/>
          </a:xfrm>
          <a:prstGeom prst="rect">
            <a:avLst/>
          </a:prstGeom>
        </p:spPr>
        <p:txBody>
          <a:bodyPr wrap="square">
            <a:spAutoFit/>
          </a:bodyPr>
          <a:lstStyle/>
          <a:p>
            <a:r>
              <a:rPr lang="en-US" b="1" dirty="0"/>
              <a:t>9.1 Mentoring system to help at individual level (5)</a:t>
            </a:r>
            <a:endParaRPr lang="en-IN" dirty="0"/>
          </a:p>
          <a:p>
            <a:r>
              <a:rPr lang="en-US" sz="1200" dirty="0"/>
              <a:t>Type of mentoring: Professional guidance/career advancement/course work specific/laboratory specific/all-round development. Number of faculty mentors: Number of students per mentor: Frequency of meeting:</a:t>
            </a:r>
            <a:endParaRPr lang="en-IN" sz="1200" dirty="0"/>
          </a:p>
          <a:p>
            <a:r>
              <a:rPr lang="en-US" sz="1200" i="1" dirty="0"/>
              <a:t>(The institution may report the details of the mentoring system that has been developed for the students for various purposes and also state the efficacy of such system)</a:t>
            </a:r>
          </a:p>
          <a:p>
            <a:endParaRPr lang="en-IN" sz="1200" dirty="0"/>
          </a:p>
          <a:p>
            <a:r>
              <a:rPr lang="en-US" b="1" dirty="0"/>
              <a:t>9.2. Feedback analysis and reward /corrective measures taken, if any (10)</a:t>
            </a:r>
            <a:endParaRPr lang="en-IN" dirty="0"/>
          </a:p>
          <a:p>
            <a:r>
              <a:rPr lang="en-US" sz="1200" i="1" dirty="0"/>
              <a:t>Feedback collected for all courses: YES/NO; Specify the feedback collection process; Average Percentage of students who participate; Specify the feedback analysis process; Basis of reward/ corrective measures, if any; Indices used for measuring quality of teaching&amp; learning and summary of the index values for all courses/teachers; Number of corrective actions taken.</a:t>
            </a:r>
            <a:endParaRPr lang="en-IN" sz="1200" dirty="0"/>
          </a:p>
          <a:p>
            <a:endParaRPr lang="en-US" sz="1000" b="1" dirty="0"/>
          </a:p>
          <a:p>
            <a:r>
              <a:rPr lang="en-US" b="1" dirty="0"/>
              <a:t>9.3. Feedback on facilities (5)</a:t>
            </a:r>
            <a:endParaRPr lang="en-IN" dirty="0"/>
          </a:p>
          <a:p>
            <a:r>
              <a:rPr lang="en-US" sz="1200" i="1" dirty="0"/>
              <a:t>Assessment is based on student feedback collection, analysis and corrective action taken</a:t>
            </a:r>
            <a:r>
              <a:rPr lang="en-US" i="1" dirty="0"/>
              <a:t>.</a:t>
            </a:r>
          </a:p>
          <a:p>
            <a:endParaRPr lang="en-IN" sz="1100" dirty="0"/>
          </a:p>
          <a:p>
            <a:r>
              <a:rPr lang="en-US" b="1" dirty="0"/>
              <a:t>9.4. Self-Learning (5)</a:t>
            </a:r>
            <a:endParaRPr lang="en-IN" dirty="0"/>
          </a:p>
          <a:p>
            <a:r>
              <a:rPr lang="en-US" sz="1200" dirty="0"/>
              <a:t>(</a:t>
            </a:r>
            <a:r>
              <a:rPr lang="en-US" sz="1200" i="1" dirty="0"/>
              <a:t>The institution needs to specify the facilities, materials and scope for self-learning / learning beyond syllabus, Webinars, Podcast, MOOCs etc. and evaluate their effectiveness)</a:t>
            </a:r>
          </a:p>
          <a:p>
            <a:endParaRPr lang="en-IN" sz="1200" dirty="0"/>
          </a:p>
          <a:p>
            <a:r>
              <a:rPr lang="en-US" b="1" dirty="0"/>
              <a:t>9.5. Career Guidance, Training, Placement (10)</a:t>
            </a:r>
            <a:endParaRPr lang="en-IN" dirty="0"/>
          </a:p>
          <a:p>
            <a:r>
              <a:rPr lang="en-US" sz="1200" dirty="0"/>
              <a:t>(</a:t>
            </a:r>
            <a:r>
              <a:rPr lang="en-US" sz="1200" i="1" dirty="0"/>
              <a:t>The institution may specify the facility, its management and its effectiveness for career guidance including counseling for higher studies, campus placement support, industry interaction for training/internship/placement, etc.)</a:t>
            </a:r>
          </a:p>
          <a:p>
            <a:endParaRPr lang="en-IN" sz="1200" dirty="0"/>
          </a:p>
          <a:p>
            <a:r>
              <a:rPr lang="en-US" b="1" dirty="0"/>
              <a:t> 9.6. Entrepreneurship Cell (5)</a:t>
            </a:r>
            <a:endParaRPr lang="en-IN" dirty="0"/>
          </a:p>
          <a:p>
            <a:r>
              <a:rPr lang="en-US" sz="1200" b="1" dirty="0"/>
              <a:t> </a:t>
            </a:r>
            <a:r>
              <a:rPr lang="en-US" sz="1200" dirty="0"/>
              <a:t>(</a:t>
            </a:r>
            <a:r>
              <a:rPr lang="en-US" sz="1200" i="1" dirty="0"/>
              <a:t>The institution may describe the facility, its management and its effectiveness in encouraging entrepreneurship and incubation</a:t>
            </a:r>
            <a:r>
              <a:rPr lang="en-US" sz="1200" dirty="0"/>
              <a:t>) </a:t>
            </a:r>
            <a:r>
              <a:rPr lang="en-US" sz="1200" i="1" dirty="0"/>
              <a:t>(Success stories for each of the assessment years are to be mentioned)</a:t>
            </a:r>
          </a:p>
          <a:p>
            <a:endParaRPr lang="en-IN" sz="1200" dirty="0"/>
          </a:p>
          <a:p>
            <a:r>
              <a:rPr lang="en-US" b="1" dirty="0"/>
              <a:t>9.7. Co-curricular and Extra-curricular Activities (10)</a:t>
            </a:r>
            <a:endParaRPr lang="en-IN" dirty="0"/>
          </a:p>
          <a:p>
            <a:r>
              <a:rPr lang="en-US" sz="1200" dirty="0"/>
              <a:t>(</a:t>
            </a:r>
            <a:r>
              <a:rPr lang="en-US" sz="1200" i="1" dirty="0"/>
              <a:t>The institution may specify the co-curricular and extra-curricular activities</a:t>
            </a:r>
            <a:r>
              <a:rPr lang="en-US" sz="1200" dirty="0"/>
              <a:t>) </a:t>
            </a:r>
            <a:r>
              <a:rPr lang="en-US" sz="1200" i="1" dirty="0"/>
              <a:t>(Quantify activities such as NCC, NSS etc.)</a:t>
            </a:r>
            <a:endParaRPr lang="en-IN" sz="1200" dirty="0"/>
          </a:p>
        </p:txBody>
      </p:sp>
      <p:sp>
        <p:nvSpPr>
          <p:cNvPr id="4" name="Footer Placeholder 3">
            <a:extLst>
              <a:ext uri="{FF2B5EF4-FFF2-40B4-BE49-F238E27FC236}">
                <a16:creationId xmlns:a16="http://schemas.microsoft.com/office/drawing/2014/main" id="{C85D395D-50FE-4CDF-A452-E008F9F708E7}"/>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443714DE-1981-4FFA-9574-4E1CA546306B}"/>
              </a:ext>
            </a:extLst>
          </p:cNvPr>
          <p:cNvSpPr>
            <a:spLocks noGrp="1"/>
          </p:cNvSpPr>
          <p:nvPr>
            <p:ph type="sldNum" sz="quarter" idx="12"/>
          </p:nvPr>
        </p:nvSpPr>
        <p:spPr/>
        <p:txBody>
          <a:bodyPr/>
          <a:lstStyle/>
          <a:p>
            <a:fld id="{422658B8-A02A-475D-9AE9-842168B0879B}" type="slidenum">
              <a:rPr lang="en-IN" smtClean="0"/>
              <a:t>52</a:t>
            </a:fld>
            <a:endParaRPr lang="en-IN"/>
          </a:p>
        </p:txBody>
      </p:sp>
    </p:spTree>
    <p:extLst>
      <p:ext uri="{BB962C8B-B14F-4D97-AF65-F5344CB8AC3E}">
        <p14:creationId xmlns:p14="http://schemas.microsoft.com/office/powerpoint/2010/main" val="1028384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92941530"/>
              </p:ext>
            </p:extLst>
          </p:nvPr>
        </p:nvGraphicFramePr>
        <p:xfrm>
          <a:off x="539552" y="188640"/>
          <a:ext cx="8136904" cy="864096"/>
        </p:xfrm>
        <a:graphic>
          <a:graphicData uri="http://schemas.openxmlformats.org/drawingml/2006/table">
            <a:tbl>
              <a:tblPr firstRow="1" firstCol="1" bandRow="1">
                <a:tableStyleId>{5C22544A-7EE6-4342-B048-85BDC9FD1C3A}</a:tableStyleId>
              </a:tblPr>
              <a:tblGrid>
                <a:gridCol w="2162608">
                  <a:extLst>
                    <a:ext uri="{9D8B030D-6E8A-4147-A177-3AD203B41FA5}">
                      <a16:colId xmlns:a16="http://schemas.microsoft.com/office/drawing/2014/main" val="20000"/>
                    </a:ext>
                  </a:extLst>
                </a:gridCol>
                <a:gridCol w="4693286">
                  <a:extLst>
                    <a:ext uri="{9D8B030D-6E8A-4147-A177-3AD203B41FA5}">
                      <a16:colId xmlns:a16="http://schemas.microsoft.com/office/drawing/2014/main" val="20001"/>
                    </a:ext>
                  </a:extLst>
                </a:gridCol>
                <a:gridCol w="1281010">
                  <a:extLst>
                    <a:ext uri="{9D8B030D-6E8A-4147-A177-3AD203B41FA5}">
                      <a16:colId xmlns:a16="http://schemas.microsoft.com/office/drawing/2014/main" val="20002"/>
                    </a:ext>
                  </a:extLst>
                </a:gridCol>
              </a:tblGrid>
              <a:tr h="864096">
                <a:tc>
                  <a:txBody>
                    <a:bodyPr/>
                    <a:lstStyle/>
                    <a:p>
                      <a:pPr algn="ctr">
                        <a:lnSpc>
                          <a:spcPct val="150000"/>
                        </a:lnSpc>
                        <a:spcBef>
                          <a:spcPts val="600"/>
                        </a:spcBef>
                        <a:spcAft>
                          <a:spcPts val="0"/>
                        </a:spcAft>
                      </a:pPr>
                      <a:r>
                        <a:rPr lang="en-US" sz="1800">
                          <a:solidFill>
                            <a:schemeClr val="tx1"/>
                          </a:solidFill>
                          <a:effectLst/>
                        </a:rPr>
                        <a:t>CRITERION 10</a:t>
                      </a:r>
                      <a:endParaRPr lang="en-IN" sz="18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a:solidFill>
                            <a:schemeClr val="tx1"/>
                          </a:solidFill>
                          <a:effectLst/>
                        </a:rPr>
                        <a:t>Governance, Institutional Support and Financial Resources</a:t>
                      </a:r>
                      <a:endParaRPr lang="en-IN" sz="18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120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539552" y="1140415"/>
            <a:ext cx="8136904" cy="4893647"/>
          </a:xfrm>
          <a:prstGeom prst="rect">
            <a:avLst/>
          </a:prstGeom>
        </p:spPr>
        <p:txBody>
          <a:bodyPr wrap="square">
            <a:spAutoFit/>
          </a:bodyPr>
          <a:lstStyle/>
          <a:p>
            <a:r>
              <a:rPr lang="en-US" b="1" dirty="0"/>
              <a:t>10.1. Organization, Governance and Transparency (40)</a:t>
            </a:r>
            <a:endParaRPr lang="en-IN" dirty="0"/>
          </a:p>
          <a:p>
            <a:pPr marL="539750"/>
            <a:r>
              <a:rPr lang="en-US" b="1" dirty="0"/>
              <a:t>10.1.1. State the Vision and Mission of the Institute (5) </a:t>
            </a:r>
            <a:endParaRPr lang="en-IN" dirty="0"/>
          </a:p>
          <a:p>
            <a:pPr marL="539750"/>
            <a:r>
              <a:rPr lang="en-US" sz="1200" i="1" dirty="0"/>
              <a:t>(Vision statement typically indicates aspirations and Mission statement states the broad approach to achieve aspirations)</a:t>
            </a:r>
          </a:p>
          <a:p>
            <a:pPr marL="539750"/>
            <a:r>
              <a:rPr lang="en-US" b="1" dirty="0"/>
              <a:t>10.1.2. Governing body, administrative setup, functions of various bodies, service rules, procedures, recruitment and promotional policies (10)</a:t>
            </a:r>
            <a:endParaRPr lang="en-IN" dirty="0"/>
          </a:p>
          <a:p>
            <a:pPr marL="539750"/>
            <a:r>
              <a:rPr lang="en-US" sz="1200" dirty="0"/>
              <a:t>List the governing, senate, and all other academic and administrative bodies; their memberships, functions, and responsibilities; frequency of the meetings; and attendance therein, in a tabular form. A few sample minutes of the meetings and action-taken reports should be annexed. </a:t>
            </a:r>
            <a:endParaRPr lang="en-IN" sz="1200" dirty="0"/>
          </a:p>
          <a:p>
            <a:pPr marL="539750"/>
            <a:r>
              <a:rPr lang="en-US" sz="1200" dirty="0"/>
              <a:t>The published rules including service rules, policies and procedures; year of publication shall be listed. Also state the extent of awareness among the employees/students.</a:t>
            </a:r>
            <a:endParaRPr lang="en-IN" sz="1200" dirty="0"/>
          </a:p>
          <a:p>
            <a:pPr marL="539750"/>
            <a:r>
              <a:rPr lang="en-US" b="1" dirty="0"/>
              <a:t>10.1.3. Decentralization in working and grievance </a:t>
            </a:r>
            <a:r>
              <a:rPr lang="en-US" b="1" dirty="0" err="1"/>
              <a:t>redressal</a:t>
            </a:r>
            <a:r>
              <a:rPr lang="en-US" b="1" dirty="0"/>
              <a:t> mechanism (10)</a:t>
            </a:r>
            <a:endParaRPr lang="en-IN" dirty="0"/>
          </a:p>
          <a:p>
            <a:pPr marL="539750"/>
            <a:r>
              <a:rPr lang="en-US" sz="1200" dirty="0"/>
              <a:t>List the names of the faculty members who have been delegated powers for taking administrative decisions. Mention details in respect of decentralization in working. Specify the mechanism and composition of grievance </a:t>
            </a:r>
            <a:r>
              <a:rPr lang="en-US" sz="1200" dirty="0" err="1"/>
              <a:t>redressal</a:t>
            </a:r>
            <a:r>
              <a:rPr lang="en-US" sz="1200" dirty="0"/>
              <a:t> cell including Anti Ragging Committee &amp; Sexual Harassment Committee.</a:t>
            </a:r>
            <a:endParaRPr lang="en-IN" sz="1200" dirty="0"/>
          </a:p>
          <a:p>
            <a:pPr marL="539750"/>
            <a:r>
              <a:rPr lang="en-US" b="1" dirty="0"/>
              <a:t>10.1.4. Delegation of financial powers (10) </a:t>
            </a:r>
            <a:endParaRPr lang="en-IN" dirty="0"/>
          </a:p>
          <a:p>
            <a:pPr marL="539750"/>
            <a:r>
              <a:rPr lang="en-US" sz="1200" dirty="0"/>
              <a:t>Institution should explicitly mention financial powers delegated to the Principal, Heads of Departments and relevant in-charges. Demonstrate the utilization of financial powers for each of the assessment years. </a:t>
            </a:r>
            <a:endParaRPr lang="en-IN" sz="1200" dirty="0"/>
          </a:p>
          <a:p>
            <a:pPr marL="539750"/>
            <a:r>
              <a:rPr lang="en-US" b="1" dirty="0"/>
              <a:t>10.1.5. Transparency and availability of correct/unambiguous information in public domain (5)</a:t>
            </a:r>
            <a:endParaRPr lang="en-IN" dirty="0"/>
          </a:p>
          <a:p>
            <a:pPr marL="539750"/>
            <a:r>
              <a:rPr lang="en-US" sz="1200" dirty="0"/>
              <a:t>(Information on policies, rules, processes and dissemination of this information to stakeholders is to be made available on the web site)</a:t>
            </a:r>
            <a:endParaRPr lang="en-IN" sz="1200" dirty="0"/>
          </a:p>
        </p:txBody>
      </p:sp>
      <p:sp>
        <p:nvSpPr>
          <p:cNvPr id="4" name="Footer Placeholder 3">
            <a:extLst>
              <a:ext uri="{FF2B5EF4-FFF2-40B4-BE49-F238E27FC236}">
                <a16:creationId xmlns:a16="http://schemas.microsoft.com/office/drawing/2014/main" id="{01A5EE61-978B-4FF4-91C9-8EB16DB159FE}"/>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EB505FE1-687F-4AB3-89A2-5D74F415DEA7}"/>
              </a:ext>
            </a:extLst>
          </p:cNvPr>
          <p:cNvSpPr>
            <a:spLocks noGrp="1"/>
          </p:cNvSpPr>
          <p:nvPr>
            <p:ph type="sldNum" sz="quarter" idx="12"/>
          </p:nvPr>
        </p:nvSpPr>
        <p:spPr/>
        <p:txBody>
          <a:bodyPr/>
          <a:lstStyle/>
          <a:p>
            <a:fld id="{422658B8-A02A-475D-9AE9-842168B0879B}" type="slidenum">
              <a:rPr lang="en-IN" smtClean="0"/>
              <a:t>53</a:t>
            </a:fld>
            <a:endParaRPr lang="en-IN"/>
          </a:p>
        </p:txBody>
      </p:sp>
    </p:spTree>
    <p:extLst>
      <p:ext uri="{BB962C8B-B14F-4D97-AF65-F5344CB8AC3E}">
        <p14:creationId xmlns:p14="http://schemas.microsoft.com/office/powerpoint/2010/main" val="21564683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8352928" cy="1292662"/>
          </a:xfrm>
          <a:prstGeom prst="rect">
            <a:avLst/>
          </a:prstGeom>
        </p:spPr>
        <p:txBody>
          <a:bodyPr wrap="square">
            <a:spAutoFit/>
          </a:bodyPr>
          <a:lstStyle/>
          <a:p>
            <a:r>
              <a:rPr lang="en-US" b="1" dirty="0"/>
              <a:t>10.2. Budget Allocation, Utilization, and Public Accounting at Institute level (30) </a:t>
            </a:r>
            <a:endParaRPr lang="en-IN" dirty="0"/>
          </a:p>
          <a:p>
            <a:pPr marL="539750">
              <a:tabLst>
                <a:tab pos="539750" algn="l"/>
              </a:tabLst>
            </a:pPr>
            <a:r>
              <a:rPr lang="en-US" sz="1200" dirty="0"/>
              <a:t>Summary of current financial year’s budget and actual expenditure incurred (for the institution exclusively) in the three previous financial years. </a:t>
            </a:r>
            <a:endParaRPr lang="en-IN" sz="1200" dirty="0"/>
          </a:p>
          <a:p>
            <a:pPr marL="539750">
              <a:tabLst>
                <a:tab pos="539750" algn="l"/>
              </a:tabLst>
            </a:pPr>
            <a:r>
              <a:rPr lang="en-US" sz="1200" dirty="0"/>
              <a:t>Total Income at Institute level: For CFY, CFYm1, CFYm2 &amp; CFYm3</a:t>
            </a:r>
            <a:endParaRPr lang="en-IN" sz="1200" dirty="0"/>
          </a:p>
          <a:p>
            <a:pPr marL="539750">
              <a:tabLst>
                <a:tab pos="539750" algn="l"/>
              </a:tabLst>
            </a:pPr>
            <a:r>
              <a:rPr lang="en-US" sz="1200" dirty="0"/>
              <a:t>CFY: Current Financial Year – CFYm1 (Current Financial Year minus 1), CFYm2 (Current Financial Year minus 2), CFYm3 (Current Financial Year minus 3)</a:t>
            </a:r>
            <a:endParaRPr lang="en-IN" sz="1200" dirty="0"/>
          </a:p>
        </p:txBody>
      </p:sp>
      <p:sp>
        <p:nvSpPr>
          <p:cNvPr id="3" name="Rectangle 2"/>
          <p:cNvSpPr/>
          <p:nvPr/>
        </p:nvSpPr>
        <p:spPr>
          <a:xfrm>
            <a:off x="3491880" y="1340768"/>
            <a:ext cx="733919" cy="307777"/>
          </a:xfrm>
          <a:prstGeom prst="rect">
            <a:avLst/>
          </a:prstGeom>
        </p:spPr>
        <p:txBody>
          <a:bodyPr wrap="none">
            <a:spAutoFit/>
          </a:bodyPr>
          <a:lstStyle/>
          <a:p>
            <a:r>
              <a:rPr lang="en-US" sz="1400" b="1" dirty="0"/>
              <a:t>For CFY</a:t>
            </a:r>
            <a:endParaRPr lang="en-IN" sz="1400" dirty="0"/>
          </a:p>
        </p:txBody>
      </p:sp>
      <p:graphicFrame>
        <p:nvGraphicFramePr>
          <p:cNvPr id="4" name="Table 3"/>
          <p:cNvGraphicFramePr>
            <a:graphicFrameLocks noGrp="1"/>
          </p:cNvGraphicFramePr>
          <p:nvPr>
            <p:extLst>
              <p:ext uri="{D42A27DB-BD31-4B8C-83A1-F6EECF244321}">
                <p14:modId xmlns:p14="http://schemas.microsoft.com/office/powerpoint/2010/main" val="2255920828"/>
              </p:ext>
            </p:extLst>
          </p:nvPr>
        </p:nvGraphicFramePr>
        <p:xfrm>
          <a:off x="865868" y="1700808"/>
          <a:ext cx="7848872" cy="2045438"/>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194132">
                  <a:extLst>
                    <a:ext uri="{9D8B030D-6E8A-4147-A177-3AD203B41FA5}">
                      <a16:colId xmlns:a16="http://schemas.microsoft.com/office/drawing/2014/main" val="20004"/>
                    </a:ext>
                  </a:extLst>
                </a:gridCol>
                <a:gridCol w="750084">
                  <a:extLst>
                    <a:ext uri="{9D8B030D-6E8A-4147-A177-3AD203B41FA5}">
                      <a16:colId xmlns:a16="http://schemas.microsoft.com/office/drawing/2014/main" val="20005"/>
                    </a:ext>
                  </a:extLst>
                </a:gridCol>
                <a:gridCol w="1335254">
                  <a:extLst>
                    <a:ext uri="{9D8B030D-6E8A-4147-A177-3AD203B41FA5}">
                      <a16:colId xmlns:a16="http://schemas.microsoft.com/office/drawing/2014/main" val="20006"/>
                    </a:ext>
                  </a:extLst>
                </a:gridCol>
                <a:gridCol w="1185026">
                  <a:extLst>
                    <a:ext uri="{9D8B030D-6E8A-4147-A177-3AD203B41FA5}">
                      <a16:colId xmlns:a16="http://schemas.microsoft.com/office/drawing/2014/main" val="20007"/>
                    </a:ext>
                  </a:extLst>
                </a:gridCol>
              </a:tblGrid>
              <a:tr h="779819">
                <a:tc gridSpan="4">
                  <a:txBody>
                    <a:bodyPr/>
                    <a:lstStyle/>
                    <a:p>
                      <a:pPr marR="572770" algn="ctr">
                        <a:lnSpc>
                          <a:spcPct val="100000"/>
                        </a:lnSpc>
                        <a:spcBef>
                          <a:spcPts val="0"/>
                        </a:spcBef>
                        <a:spcAft>
                          <a:spcPts val="0"/>
                        </a:spcAft>
                      </a:pPr>
                      <a:r>
                        <a:rPr lang="en-US" sz="1200" dirty="0">
                          <a:solidFill>
                            <a:schemeClr val="tx1"/>
                          </a:solidFill>
                          <a:effectLst/>
                        </a:rPr>
                        <a:t>Total Income in CFY:</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hMerge="1">
                  <a:txBody>
                    <a:bodyPr/>
                    <a:lstStyle/>
                    <a:p>
                      <a:endParaRPr lang="en-IN"/>
                    </a:p>
                  </a:txBody>
                  <a:tcPr/>
                </a:tc>
                <a:tc gridSpan="3">
                  <a:txBody>
                    <a:bodyPr/>
                    <a:lstStyle/>
                    <a:p>
                      <a:pPr algn="ctr">
                        <a:lnSpc>
                          <a:spcPct val="100000"/>
                        </a:lnSpc>
                        <a:spcBef>
                          <a:spcPts val="0"/>
                        </a:spcBef>
                        <a:spcAft>
                          <a:spcPts val="0"/>
                        </a:spcAft>
                      </a:pPr>
                      <a:r>
                        <a:rPr lang="en-US" sz="1200">
                          <a:solidFill>
                            <a:schemeClr val="tx1"/>
                          </a:solidFill>
                          <a:effectLst/>
                        </a:rPr>
                        <a:t>Actual expenditure in</a:t>
                      </a:r>
                      <a:endParaRPr lang="en-IN" sz="1200">
                        <a:solidFill>
                          <a:schemeClr val="tx1"/>
                        </a:solidFill>
                        <a:effectLst/>
                      </a:endParaRPr>
                    </a:p>
                    <a:p>
                      <a:pPr algn="ctr">
                        <a:lnSpc>
                          <a:spcPct val="100000"/>
                        </a:lnSpc>
                        <a:spcBef>
                          <a:spcPts val="0"/>
                        </a:spcBef>
                        <a:spcAft>
                          <a:spcPts val="0"/>
                        </a:spcAft>
                      </a:pPr>
                      <a:r>
                        <a:rPr lang="en-US" sz="1200">
                          <a:solidFill>
                            <a:schemeClr val="tx1"/>
                          </a:solidFill>
                          <a:effectLst/>
                        </a:rPr>
                        <a:t>CFY (till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c>
                  <a:txBody>
                    <a:bodyPr/>
                    <a:lstStyle/>
                    <a:p>
                      <a:pPr algn="ctr">
                        <a:lnSpc>
                          <a:spcPct val="100000"/>
                        </a:lnSpc>
                        <a:spcBef>
                          <a:spcPts val="0"/>
                        </a:spcBef>
                        <a:spcAft>
                          <a:spcPts val="0"/>
                        </a:spcAft>
                      </a:pPr>
                      <a:r>
                        <a:rPr lang="en-US" sz="1200">
                          <a:solidFill>
                            <a:schemeClr val="tx1"/>
                          </a:solidFill>
                          <a:effectLst/>
                        </a:rPr>
                        <a:t> </a:t>
                      </a:r>
                      <a:endParaRPr lang="en-IN" sz="1200">
                        <a:solidFill>
                          <a:schemeClr val="tx1"/>
                        </a:solidFill>
                        <a:effectLst/>
                      </a:endParaRPr>
                    </a:p>
                    <a:p>
                      <a:pPr algn="ctr">
                        <a:lnSpc>
                          <a:spcPct val="100000"/>
                        </a:lnSpc>
                        <a:spcBef>
                          <a:spcPts val="0"/>
                        </a:spcBef>
                        <a:spcAft>
                          <a:spcPts val="0"/>
                        </a:spcAft>
                      </a:pPr>
                      <a:r>
                        <a:rPr lang="en-US" sz="1200">
                          <a:solidFill>
                            <a:schemeClr val="tx1"/>
                          </a:solidFill>
                          <a:effectLst/>
                        </a:rPr>
                        <a:t>Total No. of students</a:t>
                      </a:r>
                      <a:endParaRPr lang="en-IN" sz="1200">
                        <a:solidFill>
                          <a:schemeClr val="tx1"/>
                        </a:solidFill>
                        <a:effectLst/>
                      </a:endParaRPr>
                    </a:p>
                    <a:p>
                      <a:pPr algn="ctr">
                        <a:lnSpc>
                          <a:spcPct val="100000"/>
                        </a:lnSpc>
                        <a:spcBef>
                          <a:spcPts val="0"/>
                        </a:spcBef>
                        <a:spcAft>
                          <a:spcPts val="0"/>
                        </a:spcAft>
                      </a:pPr>
                      <a:r>
                        <a:rPr lang="en-US" sz="1200">
                          <a:solidFill>
                            <a:schemeClr val="tx1"/>
                          </a:solidFill>
                          <a:effectLst/>
                        </a:rPr>
                        <a:t>in CFY:</a:t>
                      </a:r>
                      <a:br>
                        <a:rPr lang="en-US" sz="1200">
                          <a:solidFill>
                            <a:schemeClr val="tx1"/>
                          </a:solidFill>
                          <a:effectLst/>
                        </a:rPr>
                      </a:b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47399">
                <a:tc>
                  <a:txBody>
                    <a:bodyPr/>
                    <a:lstStyle/>
                    <a:p>
                      <a:pPr algn="ctr">
                        <a:lnSpc>
                          <a:spcPct val="100000"/>
                        </a:lnSpc>
                        <a:spcBef>
                          <a:spcPts val="0"/>
                        </a:spcBef>
                        <a:spcAft>
                          <a:spcPts val="0"/>
                        </a:spcAft>
                      </a:pPr>
                      <a:r>
                        <a:rPr lang="en-US" sz="1200">
                          <a:solidFill>
                            <a:schemeClr val="tx1"/>
                          </a:solidFill>
                          <a:effectLst/>
                        </a:rPr>
                        <a:t>Fee</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1200">
                          <a:solidFill>
                            <a:schemeClr val="tx1"/>
                          </a:solidFill>
                          <a:effectLst/>
                        </a:rPr>
                        <a:t>Govt.</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1200">
                          <a:solidFill>
                            <a:schemeClr val="tx1"/>
                          </a:solidFill>
                          <a:effectLst/>
                        </a:rPr>
                        <a:t>Grant(s)</a:t>
                      </a:r>
                      <a:br>
                        <a:rPr lang="en-US" sz="1200">
                          <a:solidFill>
                            <a:schemeClr val="tx1"/>
                          </a:solidFill>
                          <a:effectLst/>
                        </a:rPr>
                      </a:b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1200">
                          <a:solidFill>
                            <a:schemeClr val="tx1"/>
                          </a:solidFill>
                          <a:effectLst/>
                        </a:rPr>
                        <a:t>Other Sources</a:t>
                      </a:r>
                      <a:endParaRPr lang="en-IN" sz="1200">
                        <a:solidFill>
                          <a:schemeClr val="tx1"/>
                        </a:solidFill>
                        <a:effectLst/>
                      </a:endParaRPr>
                    </a:p>
                    <a:p>
                      <a:pPr algn="ctr">
                        <a:lnSpc>
                          <a:spcPct val="100000"/>
                        </a:lnSpc>
                        <a:spcBef>
                          <a:spcPts val="0"/>
                        </a:spcBef>
                        <a:spcAft>
                          <a:spcPts val="0"/>
                        </a:spcAft>
                      </a:pPr>
                      <a:r>
                        <a:rPr lang="en-US" sz="1200">
                          <a:solidFill>
                            <a:schemeClr val="tx1"/>
                          </a:solidFill>
                          <a:effectLst/>
                        </a:rPr>
                        <a:t>(specify)</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1200">
                          <a:solidFill>
                            <a:schemeClr val="tx1"/>
                          </a:solidFill>
                          <a:effectLst/>
                        </a:rPr>
                        <a:t>Recurring  including Salaries</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1200">
                          <a:solidFill>
                            <a:schemeClr val="tx1"/>
                          </a:solidFill>
                          <a:effectLst/>
                        </a:rPr>
                        <a:t>Non-recurring</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1200">
                          <a:solidFill>
                            <a:schemeClr val="tx1"/>
                          </a:solidFill>
                          <a:effectLst/>
                        </a:rPr>
                        <a:t>Special Projects/Any other, specify</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0"/>
                        </a:spcBef>
                        <a:spcAft>
                          <a:spcPts val="0"/>
                        </a:spcAft>
                      </a:pPr>
                      <a:r>
                        <a:rPr lang="en-US" sz="1200">
                          <a:solidFill>
                            <a:schemeClr val="tx1"/>
                          </a:solidFill>
                          <a:effectLst/>
                        </a:rPr>
                        <a:t>Expenditure per student</a:t>
                      </a:r>
                      <a:endParaRPr lang="en-IN" sz="1200">
                        <a:solidFill>
                          <a:schemeClr val="tx1"/>
                        </a:solidFill>
                        <a:effectLst/>
                      </a:endParaRPr>
                    </a:p>
                    <a:p>
                      <a:pPr algn="ctr">
                        <a:lnSpc>
                          <a:spcPct val="100000"/>
                        </a:lnSpc>
                        <a:spcBef>
                          <a:spcPts val="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06198">
                <a:tc>
                  <a:txBody>
                    <a:bodyPr/>
                    <a:lstStyle/>
                    <a:p>
                      <a:pPr>
                        <a:lnSpc>
                          <a:spcPct val="100000"/>
                        </a:lnSpc>
                        <a:spcBef>
                          <a:spcPts val="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5" name="Rectangle 4"/>
          <p:cNvSpPr/>
          <p:nvPr/>
        </p:nvSpPr>
        <p:spPr>
          <a:xfrm>
            <a:off x="971600" y="3789040"/>
            <a:ext cx="7992888" cy="276999"/>
          </a:xfrm>
          <a:prstGeom prst="rect">
            <a:avLst/>
          </a:prstGeom>
        </p:spPr>
        <p:txBody>
          <a:bodyPr wrap="square">
            <a:spAutoFit/>
          </a:bodyPr>
          <a:lstStyle/>
          <a:p>
            <a:r>
              <a:rPr lang="en-US" sz="1200" b="1" dirty="0"/>
              <a:t>Note: Similar tables are to be prepared for CFYm1, CFYm2 &amp; CFYm3.</a:t>
            </a:r>
            <a:endParaRPr lang="en-IN" sz="1200" dirty="0"/>
          </a:p>
        </p:txBody>
      </p:sp>
      <p:sp>
        <p:nvSpPr>
          <p:cNvPr id="6" name="Footer Placeholder 5">
            <a:extLst>
              <a:ext uri="{FF2B5EF4-FFF2-40B4-BE49-F238E27FC236}">
                <a16:creationId xmlns:a16="http://schemas.microsoft.com/office/drawing/2014/main" id="{4EDFFCD9-6168-43BA-B231-E3C736E6782C}"/>
              </a:ext>
            </a:extLst>
          </p:cNvPr>
          <p:cNvSpPr>
            <a:spLocks noGrp="1"/>
          </p:cNvSpPr>
          <p:nvPr>
            <p:ph type="ftr" sz="quarter" idx="11"/>
          </p:nvPr>
        </p:nvSpPr>
        <p:spPr/>
        <p:txBody>
          <a:bodyPr/>
          <a:lstStyle/>
          <a:p>
            <a:r>
              <a:rPr lang="en-US"/>
              <a:t>NBA SAR Tier II INDORE 8th June 2018</a:t>
            </a:r>
            <a:endParaRPr lang="en-IN"/>
          </a:p>
        </p:txBody>
      </p:sp>
      <p:sp>
        <p:nvSpPr>
          <p:cNvPr id="7" name="Slide Number Placeholder 6">
            <a:extLst>
              <a:ext uri="{FF2B5EF4-FFF2-40B4-BE49-F238E27FC236}">
                <a16:creationId xmlns:a16="http://schemas.microsoft.com/office/drawing/2014/main" id="{8EE5302A-64D8-4671-AD8D-2E41D072E4F6}"/>
              </a:ext>
            </a:extLst>
          </p:cNvPr>
          <p:cNvSpPr>
            <a:spLocks noGrp="1"/>
          </p:cNvSpPr>
          <p:nvPr>
            <p:ph type="sldNum" sz="quarter" idx="12"/>
          </p:nvPr>
        </p:nvSpPr>
        <p:spPr/>
        <p:txBody>
          <a:bodyPr/>
          <a:lstStyle/>
          <a:p>
            <a:fld id="{422658B8-A02A-475D-9AE9-842168B0879B}" type="slidenum">
              <a:rPr lang="en-IN" smtClean="0"/>
              <a:t>54</a:t>
            </a:fld>
            <a:endParaRPr lang="en-IN"/>
          </a:p>
        </p:txBody>
      </p:sp>
    </p:spTree>
    <p:extLst>
      <p:ext uri="{BB962C8B-B14F-4D97-AF65-F5344CB8AC3E}">
        <p14:creationId xmlns:p14="http://schemas.microsoft.com/office/powerpoint/2010/main" val="37811216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45454694"/>
              </p:ext>
            </p:extLst>
          </p:nvPr>
        </p:nvGraphicFramePr>
        <p:xfrm>
          <a:off x="683568" y="188640"/>
          <a:ext cx="7992886" cy="4771728"/>
        </p:xfrm>
        <a:graphic>
          <a:graphicData uri="http://schemas.openxmlformats.org/drawingml/2006/table">
            <a:tbl>
              <a:tblPr firstRow="1" firstCol="1" bandRow="1">
                <a:tableStyleId>{5C22544A-7EE6-4342-B048-85BDC9FD1C3A}</a:tableStyleId>
              </a:tblPr>
              <a:tblGrid>
                <a:gridCol w="1296144">
                  <a:extLst>
                    <a:ext uri="{9D8B030D-6E8A-4147-A177-3AD203B41FA5}">
                      <a16:colId xmlns:a16="http://schemas.microsoft.com/office/drawing/2014/main" val="20000"/>
                    </a:ext>
                  </a:extLst>
                </a:gridCol>
                <a:gridCol w="750656">
                  <a:extLst>
                    <a:ext uri="{9D8B030D-6E8A-4147-A177-3AD203B41FA5}">
                      <a16:colId xmlns:a16="http://schemas.microsoft.com/office/drawing/2014/main" val="20001"/>
                    </a:ext>
                  </a:extLst>
                </a:gridCol>
                <a:gridCol w="842038">
                  <a:extLst>
                    <a:ext uri="{9D8B030D-6E8A-4147-A177-3AD203B41FA5}">
                      <a16:colId xmlns:a16="http://schemas.microsoft.com/office/drawing/2014/main" val="20002"/>
                    </a:ext>
                  </a:extLst>
                </a:gridCol>
                <a:gridCol w="854993">
                  <a:extLst>
                    <a:ext uri="{9D8B030D-6E8A-4147-A177-3AD203B41FA5}">
                      <a16:colId xmlns:a16="http://schemas.microsoft.com/office/drawing/2014/main" val="20003"/>
                    </a:ext>
                  </a:extLst>
                </a:gridCol>
                <a:gridCol w="842038">
                  <a:extLst>
                    <a:ext uri="{9D8B030D-6E8A-4147-A177-3AD203B41FA5}">
                      <a16:colId xmlns:a16="http://schemas.microsoft.com/office/drawing/2014/main" val="20004"/>
                    </a:ext>
                  </a:extLst>
                </a:gridCol>
                <a:gridCol w="854993">
                  <a:extLst>
                    <a:ext uri="{9D8B030D-6E8A-4147-A177-3AD203B41FA5}">
                      <a16:colId xmlns:a16="http://schemas.microsoft.com/office/drawing/2014/main" val="20005"/>
                    </a:ext>
                  </a:extLst>
                </a:gridCol>
                <a:gridCol w="842038">
                  <a:extLst>
                    <a:ext uri="{9D8B030D-6E8A-4147-A177-3AD203B41FA5}">
                      <a16:colId xmlns:a16="http://schemas.microsoft.com/office/drawing/2014/main" val="20006"/>
                    </a:ext>
                  </a:extLst>
                </a:gridCol>
                <a:gridCol w="854993">
                  <a:extLst>
                    <a:ext uri="{9D8B030D-6E8A-4147-A177-3AD203B41FA5}">
                      <a16:colId xmlns:a16="http://schemas.microsoft.com/office/drawing/2014/main" val="20007"/>
                    </a:ext>
                  </a:extLst>
                </a:gridCol>
                <a:gridCol w="854993">
                  <a:extLst>
                    <a:ext uri="{9D8B030D-6E8A-4147-A177-3AD203B41FA5}">
                      <a16:colId xmlns:a16="http://schemas.microsoft.com/office/drawing/2014/main" val="20008"/>
                    </a:ext>
                  </a:extLst>
                </a:gridCol>
              </a:tblGrid>
              <a:tr h="341542">
                <a:tc>
                  <a:txBody>
                    <a:bodyPr/>
                    <a:lstStyle/>
                    <a:p>
                      <a:pPr algn="ctr">
                        <a:lnSpc>
                          <a:spcPct val="150000"/>
                        </a:lnSpc>
                        <a:spcBef>
                          <a:spcPts val="600"/>
                        </a:spcBef>
                        <a:spcAft>
                          <a:spcPts val="0"/>
                        </a:spcAft>
                      </a:pPr>
                      <a:r>
                        <a:rPr lang="en-US" sz="1000">
                          <a:solidFill>
                            <a:schemeClr val="tx1"/>
                          </a:solidFill>
                          <a:effectLst/>
                        </a:rPr>
                        <a:t>Items</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Budgeted in CFY</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Actual expenses in CFY (till …)</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Budgeted in CFYm1</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Actual Expenses in CFYm1</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Budgeted in CFYm2</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Actual Expenses in CFYm2</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Budgeted in CFYm3</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000">
                          <a:solidFill>
                            <a:schemeClr val="tx1"/>
                          </a:solidFill>
                          <a:effectLst/>
                        </a:rPr>
                        <a:t>Actual Expenses in CFYm3</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13037">
                <a:tc>
                  <a:txBody>
                    <a:bodyPr/>
                    <a:lstStyle/>
                    <a:p>
                      <a:pPr>
                        <a:lnSpc>
                          <a:spcPct val="150000"/>
                        </a:lnSpc>
                        <a:spcBef>
                          <a:spcPts val="600"/>
                        </a:spcBef>
                        <a:spcAft>
                          <a:spcPts val="0"/>
                        </a:spcAft>
                      </a:pPr>
                      <a:r>
                        <a:rPr lang="en-US" sz="1000">
                          <a:solidFill>
                            <a:schemeClr val="tx1"/>
                          </a:solidFill>
                          <a:effectLst/>
                        </a:rPr>
                        <a:t>Infrastructure Built-Up </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5371">
                <a:tc>
                  <a:txBody>
                    <a:bodyPr/>
                    <a:lstStyle/>
                    <a:p>
                      <a:pPr>
                        <a:lnSpc>
                          <a:spcPct val="150000"/>
                        </a:lnSpc>
                        <a:spcBef>
                          <a:spcPts val="600"/>
                        </a:spcBef>
                        <a:spcAft>
                          <a:spcPts val="0"/>
                        </a:spcAft>
                      </a:pPr>
                      <a:r>
                        <a:rPr lang="en-US" sz="1000">
                          <a:solidFill>
                            <a:schemeClr val="tx1"/>
                          </a:solidFill>
                          <a:effectLst/>
                        </a:rPr>
                        <a:t>Library </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54462">
                <a:tc>
                  <a:txBody>
                    <a:bodyPr/>
                    <a:lstStyle/>
                    <a:p>
                      <a:pPr>
                        <a:lnSpc>
                          <a:spcPct val="150000"/>
                        </a:lnSpc>
                        <a:spcBef>
                          <a:spcPts val="600"/>
                        </a:spcBef>
                        <a:spcAft>
                          <a:spcPts val="0"/>
                        </a:spcAft>
                      </a:pPr>
                      <a:r>
                        <a:rPr lang="en-US" sz="1000">
                          <a:solidFill>
                            <a:schemeClr val="tx1"/>
                          </a:solidFill>
                          <a:effectLst/>
                        </a:rPr>
                        <a:t>Laboratory equipment </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54462">
                <a:tc>
                  <a:txBody>
                    <a:bodyPr/>
                    <a:lstStyle/>
                    <a:p>
                      <a:pPr>
                        <a:lnSpc>
                          <a:spcPct val="150000"/>
                        </a:lnSpc>
                        <a:spcBef>
                          <a:spcPts val="600"/>
                        </a:spcBef>
                        <a:spcAft>
                          <a:spcPts val="0"/>
                        </a:spcAft>
                      </a:pPr>
                      <a:r>
                        <a:rPr lang="en-US" sz="1000">
                          <a:solidFill>
                            <a:schemeClr val="tx1"/>
                          </a:solidFill>
                          <a:effectLst/>
                        </a:rPr>
                        <a:t>Laboratory consumables </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16672">
                <a:tc>
                  <a:txBody>
                    <a:bodyPr/>
                    <a:lstStyle/>
                    <a:p>
                      <a:pPr>
                        <a:lnSpc>
                          <a:spcPct val="150000"/>
                        </a:lnSpc>
                        <a:spcBef>
                          <a:spcPts val="600"/>
                        </a:spcBef>
                        <a:spcAft>
                          <a:spcPts val="0"/>
                        </a:spcAft>
                      </a:pPr>
                      <a:r>
                        <a:rPr lang="en-US" sz="1000">
                          <a:solidFill>
                            <a:schemeClr val="tx1"/>
                          </a:solidFill>
                          <a:effectLst/>
                        </a:rPr>
                        <a:t>Teaching and non-teaching staff salary </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54462">
                <a:tc>
                  <a:txBody>
                    <a:bodyPr/>
                    <a:lstStyle/>
                    <a:p>
                      <a:pPr>
                        <a:lnSpc>
                          <a:spcPct val="150000"/>
                        </a:lnSpc>
                        <a:spcBef>
                          <a:spcPts val="600"/>
                        </a:spcBef>
                        <a:spcAft>
                          <a:spcPts val="0"/>
                        </a:spcAft>
                      </a:pPr>
                      <a:r>
                        <a:rPr lang="en-US" sz="1000">
                          <a:solidFill>
                            <a:schemeClr val="tx1"/>
                          </a:solidFill>
                          <a:effectLst/>
                        </a:rPr>
                        <a:t>Maintenance and spares</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92250">
                <a:tc>
                  <a:txBody>
                    <a:bodyPr/>
                    <a:lstStyle/>
                    <a:p>
                      <a:pPr>
                        <a:lnSpc>
                          <a:spcPct val="150000"/>
                        </a:lnSpc>
                        <a:spcBef>
                          <a:spcPts val="600"/>
                        </a:spcBef>
                        <a:spcAft>
                          <a:spcPts val="0"/>
                        </a:spcAft>
                      </a:pPr>
                      <a:r>
                        <a:rPr lang="en-US" sz="1000">
                          <a:solidFill>
                            <a:schemeClr val="tx1"/>
                          </a:solidFill>
                          <a:effectLst/>
                        </a:rPr>
                        <a:t>R&amp;D </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94634">
                <a:tc>
                  <a:txBody>
                    <a:bodyPr/>
                    <a:lstStyle/>
                    <a:p>
                      <a:pPr>
                        <a:lnSpc>
                          <a:spcPct val="150000"/>
                        </a:lnSpc>
                        <a:spcBef>
                          <a:spcPts val="600"/>
                        </a:spcBef>
                        <a:spcAft>
                          <a:spcPts val="0"/>
                        </a:spcAft>
                      </a:pPr>
                      <a:r>
                        <a:rPr lang="en-US" sz="1000">
                          <a:solidFill>
                            <a:schemeClr val="tx1"/>
                          </a:solidFill>
                          <a:effectLst/>
                        </a:rPr>
                        <a:t>Training and Travel </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54462">
                <a:tc>
                  <a:txBody>
                    <a:bodyPr/>
                    <a:lstStyle/>
                    <a:p>
                      <a:pPr>
                        <a:lnSpc>
                          <a:spcPct val="150000"/>
                        </a:lnSpc>
                        <a:spcBef>
                          <a:spcPts val="600"/>
                        </a:spcBef>
                        <a:spcAft>
                          <a:spcPts val="0"/>
                        </a:spcAft>
                      </a:pPr>
                      <a:r>
                        <a:rPr lang="en-US" sz="1000">
                          <a:solidFill>
                            <a:schemeClr val="tx1"/>
                          </a:solidFill>
                          <a:effectLst/>
                        </a:rPr>
                        <a:t>Miscellaneous  expenses *</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54462">
                <a:tc>
                  <a:txBody>
                    <a:bodyPr/>
                    <a:lstStyle/>
                    <a:p>
                      <a:pPr>
                        <a:lnSpc>
                          <a:spcPct val="150000"/>
                        </a:lnSpc>
                        <a:spcBef>
                          <a:spcPts val="600"/>
                        </a:spcBef>
                        <a:spcAft>
                          <a:spcPts val="0"/>
                        </a:spcAft>
                      </a:pPr>
                      <a:r>
                        <a:rPr lang="en-US" sz="1000">
                          <a:solidFill>
                            <a:schemeClr val="tx1"/>
                          </a:solidFill>
                          <a:effectLst/>
                        </a:rPr>
                        <a:t>Others, specify </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192250">
                <a:tc>
                  <a:txBody>
                    <a:bodyPr/>
                    <a:lstStyle/>
                    <a:p>
                      <a:pPr>
                        <a:lnSpc>
                          <a:spcPct val="150000"/>
                        </a:lnSpc>
                        <a:spcBef>
                          <a:spcPts val="600"/>
                        </a:spcBef>
                        <a:spcAft>
                          <a:spcPts val="0"/>
                        </a:spcAft>
                      </a:pPr>
                      <a:r>
                        <a:rPr lang="en-US" sz="1000">
                          <a:solidFill>
                            <a:schemeClr val="tx1"/>
                          </a:solidFill>
                          <a:effectLst/>
                        </a:rPr>
                        <a:t>Total </a:t>
                      </a:r>
                      <a:endParaRPr lang="en-IN" sz="1000">
                        <a:solidFill>
                          <a:schemeClr val="tx1"/>
                        </a:solidFill>
                        <a:effectLst/>
                        <a:latin typeface="Times New Roman"/>
                        <a:ea typeface="Times New Roman"/>
                      </a:endParaRPr>
                    </a:p>
                  </a:txBody>
                  <a:tcPr marL="15431" marR="15431" marT="15431" marB="154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a:solidFill>
                            <a:schemeClr val="tx1"/>
                          </a:solidFill>
                          <a:effectLst/>
                        </a:rPr>
                        <a:t> </a:t>
                      </a:r>
                      <a:endParaRPr lang="en-IN" sz="100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15431" marR="15431" marT="15431" marB="15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3" name="Rectangle 2"/>
          <p:cNvSpPr/>
          <p:nvPr/>
        </p:nvSpPr>
        <p:spPr>
          <a:xfrm>
            <a:off x="683568" y="5085184"/>
            <a:ext cx="7992888" cy="1754326"/>
          </a:xfrm>
          <a:prstGeom prst="rect">
            <a:avLst/>
          </a:prstGeom>
        </p:spPr>
        <p:txBody>
          <a:bodyPr wrap="square">
            <a:spAutoFit/>
          </a:bodyPr>
          <a:lstStyle/>
          <a:p>
            <a:r>
              <a:rPr lang="en-US" b="1" dirty="0"/>
              <a:t>* Items to be mentioned.</a:t>
            </a:r>
            <a:endParaRPr lang="en-IN" dirty="0"/>
          </a:p>
          <a:p>
            <a:pPr marL="449263"/>
            <a:r>
              <a:rPr lang="en-US" b="1" dirty="0"/>
              <a:t>10.2.1. Adequacy of budget allocation (10) </a:t>
            </a:r>
            <a:endParaRPr lang="en-IN" dirty="0"/>
          </a:p>
          <a:p>
            <a:pPr marL="449263"/>
            <a:r>
              <a:rPr lang="en-US" sz="1200" dirty="0"/>
              <a:t>(The institution needs to justify that the budget allocated over the years was adequate) </a:t>
            </a:r>
            <a:endParaRPr lang="en-IN" sz="1200" dirty="0"/>
          </a:p>
          <a:p>
            <a:pPr marL="449263"/>
            <a:r>
              <a:rPr lang="en-US" b="1" dirty="0"/>
              <a:t>10.2.2. Utilization of allocated funds (15) </a:t>
            </a:r>
            <a:endParaRPr lang="en-IN" dirty="0"/>
          </a:p>
          <a:p>
            <a:pPr marL="449263"/>
            <a:r>
              <a:rPr lang="en-US" sz="1200" dirty="0"/>
              <a:t>(The institution needs to state how the budget was utilized during the last three years) </a:t>
            </a:r>
            <a:endParaRPr lang="en-IN" sz="1200" dirty="0"/>
          </a:p>
          <a:p>
            <a:pPr marL="449263"/>
            <a:r>
              <a:rPr lang="en-US" b="1" dirty="0"/>
              <a:t>10.2.3. Availability of the audited statements on the institute’s website (5) </a:t>
            </a:r>
            <a:endParaRPr lang="en-IN" dirty="0"/>
          </a:p>
          <a:p>
            <a:pPr marL="449263"/>
            <a:r>
              <a:rPr lang="en-US" sz="1200" dirty="0"/>
              <a:t>(The institution needs to make audited statements available on its website) </a:t>
            </a:r>
            <a:endParaRPr lang="en-IN" sz="1200" dirty="0"/>
          </a:p>
        </p:txBody>
      </p:sp>
      <p:sp>
        <p:nvSpPr>
          <p:cNvPr id="4" name="Footer Placeholder 3">
            <a:extLst>
              <a:ext uri="{FF2B5EF4-FFF2-40B4-BE49-F238E27FC236}">
                <a16:creationId xmlns:a16="http://schemas.microsoft.com/office/drawing/2014/main" id="{86D54F2D-DF6A-4F0C-B5FB-0AC98DFC0C51}"/>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6627A342-5D09-4EF3-A3F9-975245791C06}"/>
              </a:ext>
            </a:extLst>
          </p:cNvPr>
          <p:cNvSpPr>
            <a:spLocks noGrp="1"/>
          </p:cNvSpPr>
          <p:nvPr>
            <p:ph type="sldNum" sz="quarter" idx="12"/>
          </p:nvPr>
        </p:nvSpPr>
        <p:spPr/>
        <p:txBody>
          <a:bodyPr/>
          <a:lstStyle/>
          <a:p>
            <a:fld id="{422658B8-A02A-475D-9AE9-842168B0879B}" type="slidenum">
              <a:rPr lang="en-IN" smtClean="0"/>
              <a:t>55</a:t>
            </a:fld>
            <a:endParaRPr lang="en-IN"/>
          </a:p>
        </p:txBody>
      </p:sp>
    </p:spTree>
    <p:extLst>
      <p:ext uri="{BB962C8B-B14F-4D97-AF65-F5344CB8AC3E}">
        <p14:creationId xmlns:p14="http://schemas.microsoft.com/office/powerpoint/2010/main" val="12594083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19626655"/>
              </p:ext>
            </p:extLst>
          </p:nvPr>
        </p:nvGraphicFramePr>
        <p:xfrm>
          <a:off x="611560" y="1991512"/>
          <a:ext cx="7848872" cy="1954186"/>
        </p:xfrm>
        <a:graphic>
          <a:graphicData uri="http://schemas.openxmlformats.org/drawingml/2006/table">
            <a:tbl>
              <a:tblPr firstRow="1" firstCol="1" bandRow="1">
                <a:tableStyleId>{5C22544A-7EE6-4342-B048-85BDC9FD1C3A}</a:tableStyleId>
              </a:tblPr>
              <a:tblGrid>
                <a:gridCol w="1573645">
                  <a:extLst>
                    <a:ext uri="{9D8B030D-6E8A-4147-A177-3AD203B41FA5}">
                      <a16:colId xmlns:a16="http://schemas.microsoft.com/office/drawing/2014/main" val="20000"/>
                    </a:ext>
                  </a:extLst>
                </a:gridCol>
                <a:gridCol w="1885911">
                  <a:extLst>
                    <a:ext uri="{9D8B030D-6E8A-4147-A177-3AD203B41FA5}">
                      <a16:colId xmlns:a16="http://schemas.microsoft.com/office/drawing/2014/main" val="20001"/>
                    </a:ext>
                  </a:extLst>
                </a:gridCol>
                <a:gridCol w="1765402">
                  <a:extLst>
                    <a:ext uri="{9D8B030D-6E8A-4147-A177-3AD203B41FA5}">
                      <a16:colId xmlns:a16="http://schemas.microsoft.com/office/drawing/2014/main" val="20002"/>
                    </a:ext>
                  </a:extLst>
                </a:gridCol>
                <a:gridCol w="1431146">
                  <a:extLst>
                    <a:ext uri="{9D8B030D-6E8A-4147-A177-3AD203B41FA5}">
                      <a16:colId xmlns:a16="http://schemas.microsoft.com/office/drawing/2014/main" val="20003"/>
                    </a:ext>
                  </a:extLst>
                </a:gridCol>
                <a:gridCol w="1192768">
                  <a:extLst>
                    <a:ext uri="{9D8B030D-6E8A-4147-A177-3AD203B41FA5}">
                      <a16:colId xmlns:a16="http://schemas.microsoft.com/office/drawing/2014/main" val="20004"/>
                    </a:ext>
                  </a:extLst>
                </a:gridCol>
              </a:tblGrid>
              <a:tr h="620195">
                <a:tc gridSpan="2">
                  <a:txBody>
                    <a:bodyPr/>
                    <a:lstStyle/>
                    <a:p>
                      <a:pPr marR="572770" algn="ctr">
                        <a:lnSpc>
                          <a:spcPct val="150000"/>
                        </a:lnSpc>
                        <a:spcBef>
                          <a:spcPts val="600"/>
                        </a:spcBef>
                        <a:spcAft>
                          <a:spcPts val="0"/>
                        </a:spcAft>
                      </a:pPr>
                      <a:r>
                        <a:rPr lang="en-US" sz="1200" dirty="0">
                          <a:solidFill>
                            <a:schemeClr val="tx1"/>
                          </a:solidFill>
                          <a:effectLst/>
                        </a:rPr>
                        <a:t>Total Budget in CFY:0</a:t>
                      </a:r>
                      <a:endParaRPr lang="en-IN" sz="12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gridSpan="2">
                  <a:txBody>
                    <a:bodyPr/>
                    <a:lstStyle/>
                    <a:p>
                      <a:pPr algn="ctr">
                        <a:lnSpc>
                          <a:spcPct val="115000"/>
                        </a:lnSpc>
                        <a:spcAft>
                          <a:spcPts val="0"/>
                        </a:spcAft>
                      </a:pPr>
                      <a:r>
                        <a:rPr lang="en-US" sz="1200">
                          <a:solidFill>
                            <a:schemeClr val="tx1"/>
                          </a:solidFill>
                          <a:effectLst/>
                        </a:rPr>
                        <a:t>Actual expenditure in</a:t>
                      </a:r>
                      <a:endParaRPr lang="en-IN" sz="1200">
                        <a:solidFill>
                          <a:schemeClr val="tx1"/>
                        </a:solidFill>
                        <a:effectLst/>
                      </a:endParaRPr>
                    </a:p>
                    <a:p>
                      <a:pPr algn="ctr">
                        <a:lnSpc>
                          <a:spcPct val="115000"/>
                        </a:lnSpc>
                        <a:spcAft>
                          <a:spcPts val="0"/>
                        </a:spcAft>
                      </a:pPr>
                      <a:r>
                        <a:rPr lang="en-US" sz="1200">
                          <a:solidFill>
                            <a:schemeClr val="tx1"/>
                          </a:solidFill>
                          <a:effectLst/>
                        </a:rPr>
                        <a:t>CFY (till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algn="ctr">
                        <a:lnSpc>
                          <a:spcPct val="115000"/>
                        </a:lnSpc>
                        <a:spcAft>
                          <a:spcPts val="0"/>
                        </a:spcAft>
                      </a:pPr>
                      <a:r>
                        <a:rPr lang="en-US" sz="1200">
                          <a:solidFill>
                            <a:schemeClr val="tx1"/>
                          </a:solidFill>
                          <a:effectLst/>
                        </a:rPr>
                        <a:t> </a:t>
                      </a:r>
                      <a:endParaRPr lang="en-IN" sz="1200">
                        <a:solidFill>
                          <a:schemeClr val="tx1"/>
                        </a:solidFill>
                        <a:effectLst/>
                      </a:endParaRPr>
                    </a:p>
                    <a:p>
                      <a:pPr algn="ctr">
                        <a:lnSpc>
                          <a:spcPct val="115000"/>
                        </a:lnSpc>
                        <a:spcAft>
                          <a:spcPts val="0"/>
                        </a:spcAft>
                      </a:pPr>
                      <a:r>
                        <a:rPr lang="en-US" sz="1200">
                          <a:solidFill>
                            <a:schemeClr val="tx1"/>
                          </a:solidFill>
                          <a:effectLst/>
                        </a:rPr>
                        <a:t>Total No. of students</a:t>
                      </a:r>
                      <a:endParaRPr lang="en-IN" sz="1200">
                        <a:solidFill>
                          <a:schemeClr val="tx1"/>
                        </a:solidFill>
                        <a:effectLst/>
                      </a:endParaRPr>
                    </a:p>
                    <a:p>
                      <a:pPr algn="ctr">
                        <a:lnSpc>
                          <a:spcPct val="115000"/>
                        </a:lnSpc>
                        <a:spcAft>
                          <a:spcPts val="0"/>
                        </a:spcAft>
                      </a:pPr>
                      <a:r>
                        <a:rPr lang="en-US" sz="1200">
                          <a:solidFill>
                            <a:schemeClr val="tx1"/>
                          </a:solidFill>
                          <a:effectLst/>
                        </a:rPr>
                        <a:t>in CFY:</a:t>
                      </a:r>
                      <a:br>
                        <a:rPr lang="en-US" sz="1200">
                          <a:solidFill>
                            <a:schemeClr val="tx1"/>
                          </a:solidFill>
                          <a:effectLst/>
                        </a:rPr>
                      </a:b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32447">
                <a:tc>
                  <a:txBody>
                    <a:bodyPr/>
                    <a:lstStyle/>
                    <a:p>
                      <a:pPr algn="ctr">
                        <a:lnSpc>
                          <a:spcPct val="150000"/>
                        </a:lnSpc>
                        <a:spcBef>
                          <a:spcPts val="600"/>
                        </a:spcBef>
                        <a:spcAft>
                          <a:spcPts val="0"/>
                        </a:spcAft>
                      </a:pPr>
                      <a:r>
                        <a:rPr lang="en-US" sz="1200">
                          <a:solidFill>
                            <a:schemeClr val="tx1"/>
                          </a:solidFill>
                          <a:effectLst/>
                        </a:rPr>
                        <a:t>Non recurring</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Recurring</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Non Recurring</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Recurring</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Expenditure per student</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3950">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Rectangle 3"/>
          <p:cNvSpPr/>
          <p:nvPr/>
        </p:nvSpPr>
        <p:spPr>
          <a:xfrm>
            <a:off x="539552" y="459829"/>
            <a:ext cx="8064896" cy="1384995"/>
          </a:xfrm>
          <a:prstGeom prst="rect">
            <a:avLst/>
          </a:prstGeom>
        </p:spPr>
        <p:txBody>
          <a:bodyPr wrap="square">
            <a:spAutoFit/>
          </a:bodyPr>
          <a:lstStyle/>
          <a:p>
            <a:r>
              <a:rPr lang="en-US" b="1" dirty="0"/>
              <a:t>10.3. Program Specific Budget Allocation, Utilization (30)</a:t>
            </a:r>
          </a:p>
          <a:p>
            <a:endParaRPr lang="en-IN" dirty="0"/>
          </a:p>
          <a:p>
            <a:pPr marL="539750"/>
            <a:r>
              <a:rPr lang="en-US" sz="1200" dirty="0"/>
              <a:t>Total Budget at program level: For CFY, CFY</a:t>
            </a:r>
            <a:r>
              <a:rPr lang="en-US" sz="1200" i="1" dirty="0"/>
              <a:t>m1</a:t>
            </a:r>
            <a:r>
              <a:rPr lang="en-US" sz="1200" dirty="0"/>
              <a:t>, CFY</a:t>
            </a:r>
            <a:r>
              <a:rPr lang="en-US" sz="1200" i="1" dirty="0"/>
              <a:t>m2</a:t>
            </a:r>
            <a:r>
              <a:rPr lang="en-US" sz="1200" dirty="0"/>
              <a:t> &amp; CFY</a:t>
            </a:r>
            <a:r>
              <a:rPr lang="en-US" sz="1200" i="1" dirty="0"/>
              <a:t>m3</a:t>
            </a:r>
            <a:endParaRPr lang="en-IN" sz="1200" dirty="0"/>
          </a:p>
          <a:p>
            <a:pPr marL="539750"/>
            <a:r>
              <a:rPr lang="en-US" sz="1200" dirty="0"/>
              <a:t>CFY: Current Financial Year – CFY</a:t>
            </a:r>
            <a:r>
              <a:rPr lang="en-US" sz="1200" i="1" dirty="0"/>
              <a:t>m1</a:t>
            </a:r>
            <a:r>
              <a:rPr lang="en-US" sz="1200" dirty="0"/>
              <a:t> (Current Financial Year minus 1) CFY</a:t>
            </a:r>
            <a:r>
              <a:rPr lang="en-US" sz="1200" i="1" dirty="0"/>
              <a:t>m2</a:t>
            </a:r>
            <a:r>
              <a:rPr lang="en-US" sz="1200" dirty="0"/>
              <a:t> (Current Financial Year minus 2) CFY</a:t>
            </a:r>
            <a:r>
              <a:rPr lang="en-US" sz="1200" i="1" dirty="0"/>
              <a:t>m3</a:t>
            </a:r>
            <a:r>
              <a:rPr lang="en-US" sz="1200" dirty="0"/>
              <a:t> (Current Financial Year minus 3)</a:t>
            </a:r>
            <a:endParaRPr lang="en-IN" sz="1200" dirty="0"/>
          </a:p>
          <a:p>
            <a:pPr marL="539750"/>
            <a:r>
              <a:rPr lang="en-US" sz="1200" dirty="0"/>
              <a:t>For CFY</a:t>
            </a:r>
            <a:endParaRPr lang="en-IN" sz="1200" dirty="0"/>
          </a:p>
        </p:txBody>
      </p:sp>
      <p:sp>
        <p:nvSpPr>
          <p:cNvPr id="5" name="Rectangle 4"/>
          <p:cNvSpPr/>
          <p:nvPr/>
        </p:nvSpPr>
        <p:spPr>
          <a:xfrm>
            <a:off x="395536" y="4211796"/>
            <a:ext cx="7992888" cy="369332"/>
          </a:xfrm>
          <a:prstGeom prst="rect">
            <a:avLst/>
          </a:prstGeom>
        </p:spPr>
        <p:txBody>
          <a:bodyPr wrap="square">
            <a:spAutoFit/>
          </a:bodyPr>
          <a:lstStyle/>
          <a:p>
            <a:r>
              <a:rPr lang="en-US" b="1" dirty="0"/>
              <a:t>Note: Similar tables are to be prepared for CFYm1, CFYm2 &amp; CFYm3.</a:t>
            </a:r>
            <a:endParaRPr lang="en-IN" dirty="0"/>
          </a:p>
        </p:txBody>
      </p:sp>
      <p:sp>
        <p:nvSpPr>
          <p:cNvPr id="3" name="Footer Placeholder 2">
            <a:extLst>
              <a:ext uri="{FF2B5EF4-FFF2-40B4-BE49-F238E27FC236}">
                <a16:creationId xmlns:a16="http://schemas.microsoft.com/office/drawing/2014/main" id="{A5A0881F-CD8A-487D-B68A-E424B09C8B17}"/>
              </a:ext>
            </a:extLst>
          </p:cNvPr>
          <p:cNvSpPr>
            <a:spLocks noGrp="1"/>
          </p:cNvSpPr>
          <p:nvPr>
            <p:ph type="ftr" sz="quarter" idx="11"/>
          </p:nvPr>
        </p:nvSpPr>
        <p:spPr/>
        <p:txBody>
          <a:bodyPr/>
          <a:lstStyle/>
          <a:p>
            <a:r>
              <a:rPr lang="en-US"/>
              <a:t>NBA SAR Tier II INDORE 8th June 2018</a:t>
            </a:r>
            <a:endParaRPr lang="en-IN"/>
          </a:p>
        </p:txBody>
      </p:sp>
      <p:sp>
        <p:nvSpPr>
          <p:cNvPr id="6" name="Slide Number Placeholder 5">
            <a:extLst>
              <a:ext uri="{FF2B5EF4-FFF2-40B4-BE49-F238E27FC236}">
                <a16:creationId xmlns:a16="http://schemas.microsoft.com/office/drawing/2014/main" id="{C9346619-F41E-4960-A238-7292E549E190}"/>
              </a:ext>
            </a:extLst>
          </p:cNvPr>
          <p:cNvSpPr>
            <a:spLocks noGrp="1"/>
          </p:cNvSpPr>
          <p:nvPr>
            <p:ph type="sldNum" sz="quarter" idx="12"/>
          </p:nvPr>
        </p:nvSpPr>
        <p:spPr/>
        <p:txBody>
          <a:bodyPr/>
          <a:lstStyle/>
          <a:p>
            <a:fld id="{422658B8-A02A-475D-9AE9-842168B0879B}" type="slidenum">
              <a:rPr lang="en-IN" smtClean="0"/>
              <a:t>56</a:t>
            </a:fld>
            <a:endParaRPr lang="en-IN"/>
          </a:p>
        </p:txBody>
      </p:sp>
    </p:spTree>
    <p:extLst>
      <p:ext uri="{BB962C8B-B14F-4D97-AF65-F5344CB8AC3E}">
        <p14:creationId xmlns:p14="http://schemas.microsoft.com/office/powerpoint/2010/main" val="27117618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56281697"/>
              </p:ext>
            </p:extLst>
          </p:nvPr>
        </p:nvGraphicFramePr>
        <p:xfrm>
          <a:off x="611560" y="404663"/>
          <a:ext cx="7776860" cy="4618473"/>
        </p:xfrm>
        <a:graphic>
          <a:graphicData uri="http://schemas.openxmlformats.org/drawingml/2006/table">
            <a:tbl>
              <a:tblPr firstRow="1" firstCol="1" bandRow="1">
                <a:tableStyleId>{5C22544A-7EE6-4342-B048-85BDC9FD1C3A}</a:tableStyleId>
              </a:tblPr>
              <a:tblGrid>
                <a:gridCol w="1344688">
                  <a:extLst>
                    <a:ext uri="{9D8B030D-6E8A-4147-A177-3AD203B41FA5}">
                      <a16:colId xmlns:a16="http://schemas.microsoft.com/office/drawing/2014/main" val="20000"/>
                    </a:ext>
                  </a:extLst>
                </a:gridCol>
                <a:gridCol w="825260">
                  <a:extLst>
                    <a:ext uri="{9D8B030D-6E8A-4147-A177-3AD203B41FA5}">
                      <a16:colId xmlns:a16="http://schemas.microsoft.com/office/drawing/2014/main" val="20001"/>
                    </a:ext>
                  </a:extLst>
                </a:gridCol>
                <a:gridCol w="885941">
                  <a:extLst>
                    <a:ext uri="{9D8B030D-6E8A-4147-A177-3AD203B41FA5}">
                      <a16:colId xmlns:a16="http://schemas.microsoft.com/office/drawing/2014/main" val="20002"/>
                    </a:ext>
                  </a:extLst>
                </a:gridCol>
                <a:gridCol w="788851">
                  <a:extLst>
                    <a:ext uri="{9D8B030D-6E8A-4147-A177-3AD203B41FA5}">
                      <a16:colId xmlns:a16="http://schemas.microsoft.com/office/drawing/2014/main" val="20003"/>
                    </a:ext>
                  </a:extLst>
                </a:gridCol>
                <a:gridCol w="788851">
                  <a:extLst>
                    <a:ext uri="{9D8B030D-6E8A-4147-A177-3AD203B41FA5}">
                      <a16:colId xmlns:a16="http://schemas.microsoft.com/office/drawing/2014/main" val="20004"/>
                    </a:ext>
                  </a:extLst>
                </a:gridCol>
                <a:gridCol w="788851">
                  <a:extLst>
                    <a:ext uri="{9D8B030D-6E8A-4147-A177-3AD203B41FA5}">
                      <a16:colId xmlns:a16="http://schemas.microsoft.com/office/drawing/2014/main" val="20005"/>
                    </a:ext>
                  </a:extLst>
                </a:gridCol>
                <a:gridCol w="788851">
                  <a:extLst>
                    <a:ext uri="{9D8B030D-6E8A-4147-A177-3AD203B41FA5}">
                      <a16:colId xmlns:a16="http://schemas.microsoft.com/office/drawing/2014/main" val="20006"/>
                    </a:ext>
                  </a:extLst>
                </a:gridCol>
                <a:gridCol w="788851">
                  <a:extLst>
                    <a:ext uri="{9D8B030D-6E8A-4147-A177-3AD203B41FA5}">
                      <a16:colId xmlns:a16="http://schemas.microsoft.com/office/drawing/2014/main" val="20007"/>
                    </a:ext>
                  </a:extLst>
                </a:gridCol>
                <a:gridCol w="776716">
                  <a:extLst>
                    <a:ext uri="{9D8B030D-6E8A-4147-A177-3AD203B41FA5}">
                      <a16:colId xmlns:a16="http://schemas.microsoft.com/office/drawing/2014/main" val="20008"/>
                    </a:ext>
                  </a:extLst>
                </a:gridCol>
              </a:tblGrid>
              <a:tr h="911865">
                <a:tc>
                  <a:txBody>
                    <a:bodyPr/>
                    <a:lstStyle/>
                    <a:p>
                      <a:pPr algn="ctr">
                        <a:lnSpc>
                          <a:spcPct val="150000"/>
                        </a:lnSpc>
                        <a:spcBef>
                          <a:spcPts val="600"/>
                        </a:spcBef>
                        <a:spcAft>
                          <a:spcPts val="0"/>
                        </a:spcAft>
                      </a:pPr>
                      <a:r>
                        <a:rPr lang="en-US" sz="1200">
                          <a:solidFill>
                            <a:schemeClr val="tx1"/>
                          </a:solidFill>
                          <a:effectLst/>
                        </a:rPr>
                        <a:t>Items</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Budgeted in CFY</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Actual expenses in CFY (till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Budgeted in CFYm1</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Actual Expenses in CFYm1</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Budgeted in CFYm2</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Actual Expenses in CFYm2</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Budgeted in CFYm3</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a:solidFill>
                            <a:schemeClr val="tx1"/>
                          </a:solidFill>
                          <a:effectLst/>
                        </a:rPr>
                        <a:t>Actual Expenses in CFYm3</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25822">
                <a:tc>
                  <a:txBody>
                    <a:bodyPr/>
                    <a:lstStyle/>
                    <a:p>
                      <a:pPr>
                        <a:lnSpc>
                          <a:spcPct val="150000"/>
                        </a:lnSpc>
                        <a:spcBef>
                          <a:spcPts val="600"/>
                        </a:spcBef>
                        <a:spcAft>
                          <a:spcPts val="0"/>
                        </a:spcAft>
                      </a:pPr>
                      <a:r>
                        <a:rPr lang="en-US" sz="1200">
                          <a:solidFill>
                            <a:schemeClr val="tx1"/>
                          </a:solidFill>
                          <a:effectLst/>
                        </a:rPr>
                        <a:t>Laboratory equipment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8387">
                <a:tc>
                  <a:txBody>
                    <a:bodyPr/>
                    <a:lstStyle/>
                    <a:p>
                      <a:pPr>
                        <a:lnSpc>
                          <a:spcPct val="150000"/>
                        </a:lnSpc>
                        <a:spcBef>
                          <a:spcPts val="600"/>
                        </a:spcBef>
                        <a:spcAft>
                          <a:spcPts val="0"/>
                        </a:spcAft>
                      </a:pPr>
                      <a:r>
                        <a:rPr lang="en-US" sz="1200">
                          <a:solidFill>
                            <a:schemeClr val="tx1"/>
                          </a:solidFill>
                          <a:effectLst/>
                        </a:rPr>
                        <a:t>Software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25822">
                <a:tc>
                  <a:txBody>
                    <a:bodyPr/>
                    <a:lstStyle/>
                    <a:p>
                      <a:pPr>
                        <a:lnSpc>
                          <a:spcPct val="150000"/>
                        </a:lnSpc>
                        <a:spcBef>
                          <a:spcPts val="600"/>
                        </a:spcBef>
                        <a:spcAft>
                          <a:spcPts val="0"/>
                        </a:spcAft>
                      </a:pPr>
                      <a:r>
                        <a:rPr lang="en-US" sz="1200">
                          <a:solidFill>
                            <a:schemeClr val="tx1"/>
                          </a:solidFill>
                          <a:effectLst/>
                        </a:rPr>
                        <a:t>Laboratory consumable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25822">
                <a:tc>
                  <a:txBody>
                    <a:bodyPr/>
                    <a:lstStyle/>
                    <a:p>
                      <a:pPr>
                        <a:lnSpc>
                          <a:spcPct val="150000"/>
                        </a:lnSpc>
                        <a:spcBef>
                          <a:spcPts val="600"/>
                        </a:spcBef>
                        <a:spcAft>
                          <a:spcPts val="0"/>
                        </a:spcAft>
                      </a:pPr>
                      <a:r>
                        <a:rPr lang="en-US" sz="1200">
                          <a:solidFill>
                            <a:schemeClr val="tx1"/>
                          </a:solidFill>
                          <a:effectLst/>
                        </a:rPr>
                        <a:t>Maintenance and spares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68387">
                <a:tc>
                  <a:txBody>
                    <a:bodyPr/>
                    <a:lstStyle/>
                    <a:p>
                      <a:pPr>
                        <a:lnSpc>
                          <a:spcPct val="150000"/>
                        </a:lnSpc>
                        <a:spcBef>
                          <a:spcPts val="600"/>
                        </a:spcBef>
                        <a:spcAft>
                          <a:spcPts val="0"/>
                        </a:spcAft>
                      </a:pPr>
                      <a:r>
                        <a:rPr lang="en-US" sz="1200">
                          <a:solidFill>
                            <a:schemeClr val="tx1"/>
                          </a:solidFill>
                          <a:effectLst/>
                        </a:rPr>
                        <a:t>R &amp; D</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68387">
                <a:tc>
                  <a:txBody>
                    <a:bodyPr/>
                    <a:lstStyle/>
                    <a:p>
                      <a:pPr>
                        <a:lnSpc>
                          <a:spcPct val="150000"/>
                        </a:lnSpc>
                        <a:spcBef>
                          <a:spcPts val="600"/>
                        </a:spcBef>
                        <a:spcAft>
                          <a:spcPts val="0"/>
                        </a:spcAft>
                      </a:pPr>
                      <a:r>
                        <a:rPr lang="en-US" sz="1200">
                          <a:solidFill>
                            <a:schemeClr val="tx1"/>
                          </a:solidFill>
                          <a:effectLst/>
                        </a:rPr>
                        <a:t>Training and Travel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901619">
                <a:tc>
                  <a:txBody>
                    <a:bodyPr/>
                    <a:lstStyle/>
                    <a:p>
                      <a:pPr>
                        <a:lnSpc>
                          <a:spcPct val="150000"/>
                        </a:lnSpc>
                        <a:spcBef>
                          <a:spcPts val="600"/>
                        </a:spcBef>
                        <a:spcAft>
                          <a:spcPts val="0"/>
                        </a:spcAft>
                      </a:pPr>
                      <a:r>
                        <a:rPr lang="en-US" sz="1200">
                          <a:solidFill>
                            <a:schemeClr val="tx1"/>
                          </a:solidFill>
                          <a:effectLst/>
                        </a:rPr>
                        <a:t>Miscellaneous expenses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68387">
                <a:tc>
                  <a:txBody>
                    <a:bodyPr/>
                    <a:lstStyle/>
                    <a:p>
                      <a:pPr>
                        <a:lnSpc>
                          <a:spcPct val="150000"/>
                        </a:lnSpc>
                        <a:spcBef>
                          <a:spcPts val="600"/>
                        </a:spcBef>
                        <a:spcAft>
                          <a:spcPts val="0"/>
                        </a:spcAft>
                      </a:pPr>
                      <a:r>
                        <a:rPr lang="en-US" sz="1200">
                          <a:solidFill>
                            <a:schemeClr val="tx1"/>
                          </a:solidFill>
                          <a:effectLst/>
                        </a:rPr>
                        <a:t>Total </a:t>
                      </a:r>
                      <a:endParaRPr lang="en-IN" sz="120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a:solidFill>
                            <a:schemeClr val="tx1"/>
                          </a:solidFill>
                          <a:effectLst/>
                        </a:rPr>
                        <a:t> </a:t>
                      </a:r>
                      <a:endParaRPr lang="en-IN" sz="120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chemeClr val="tx1"/>
                          </a:solidFill>
                          <a:effectLst/>
                        </a:rPr>
                        <a:t> </a:t>
                      </a:r>
                      <a:endParaRPr lang="en-IN" sz="1200" dirty="0">
                        <a:solidFill>
                          <a:schemeClr val="tx1"/>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3" name="Rectangle 2"/>
          <p:cNvSpPr/>
          <p:nvPr/>
        </p:nvSpPr>
        <p:spPr>
          <a:xfrm>
            <a:off x="683568" y="5157192"/>
            <a:ext cx="7704856" cy="1292662"/>
          </a:xfrm>
          <a:prstGeom prst="rect">
            <a:avLst/>
          </a:prstGeom>
        </p:spPr>
        <p:txBody>
          <a:bodyPr wrap="square">
            <a:spAutoFit/>
          </a:bodyPr>
          <a:lstStyle/>
          <a:p>
            <a:r>
              <a:rPr lang="en-US" b="1" dirty="0"/>
              <a:t>* Items to be mentioned.</a:t>
            </a:r>
            <a:endParaRPr lang="en-IN" dirty="0"/>
          </a:p>
          <a:p>
            <a:pPr marL="449263"/>
            <a:r>
              <a:rPr lang="en-US" b="1" dirty="0"/>
              <a:t>10.3.1. Adequacy of budget allocation (10)</a:t>
            </a:r>
            <a:endParaRPr lang="en-IN" dirty="0"/>
          </a:p>
          <a:p>
            <a:pPr marL="449263"/>
            <a:r>
              <a:rPr lang="en-US" sz="1200" dirty="0"/>
              <a:t>(Institution needs to justify that the budget allocated over the assessment years was adequate for the program) </a:t>
            </a:r>
            <a:endParaRPr lang="en-IN" sz="1200" dirty="0"/>
          </a:p>
          <a:p>
            <a:pPr marL="449263"/>
            <a:r>
              <a:rPr lang="en-US" b="1" dirty="0"/>
              <a:t>10.3.2. Utilization of allocated funds (20) </a:t>
            </a:r>
            <a:endParaRPr lang="en-IN" dirty="0"/>
          </a:p>
          <a:p>
            <a:pPr marL="449263"/>
            <a:r>
              <a:rPr lang="en-US" sz="1200" i="1" dirty="0"/>
              <a:t>(Institution needs to state how the budget was utilized during the last three assessment years) </a:t>
            </a:r>
            <a:endParaRPr lang="en-IN" sz="1200" dirty="0"/>
          </a:p>
        </p:txBody>
      </p:sp>
      <p:sp>
        <p:nvSpPr>
          <p:cNvPr id="4" name="Footer Placeholder 3">
            <a:extLst>
              <a:ext uri="{FF2B5EF4-FFF2-40B4-BE49-F238E27FC236}">
                <a16:creationId xmlns:a16="http://schemas.microsoft.com/office/drawing/2014/main" id="{B11861F0-2EE9-4E13-8AC9-2B718F619E0B}"/>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E6E28A80-A48B-452B-84CC-A6FA53454BF2}"/>
              </a:ext>
            </a:extLst>
          </p:cNvPr>
          <p:cNvSpPr>
            <a:spLocks noGrp="1"/>
          </p:cNvSpPr>
          <p:nvPr>
            <p:ph type="sldNum" sz="quarter" idx="12"/>
          </p:nvPr>
        </p:nvSpPr>
        <p:spPr/>
        <p:txBody>
          <a:bodyPr/>
          <a:lstStyle/>
          <a:p>
            <a:fld id="{422658B8-A02A-475D-9AE9-842168B0879B}" type="slidenum">
              <a:rPr lang="en-IN" smtClean="0"/>
              <a:t>57</a:t>
            </a:fld>
            <a:endParaRPr lang="en-IN"/>
          </a:p>
        </p:txBody>
      </p:sp>
    </p:spTree>
    <p:extLst>
      <p:ext uri="{BB962C8B-B14F-4D97-AF65-F5344CB8AC3E}">
        <p14:creationId xmlns:p14="http://schemas.microsoft.com/office/powerpoint/2010/main" val="21803818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4345"/>
            <a:ext cx="8352928" cy="3323987"/>
          </a:xfrm>
          <a:prstGeom prst="rect">
            <a:avLst/>
          </a:prstGeom>
        </p:spPr>
        <p:txBody>
          <a:bodyPr wrap="square">
            <a:spAutoFit/>
          </a:bodyPr>
          <a:lstStyle/>
          <a:p>
            <a:r>
              <a:rPr lang="en-US" b="1" dirty="0"/>
              <a:t>10.4. Library and Internet (20)</a:t>
            </a:r>
            <a:endParaRPr lang="en-IN" dirty="0"/>
          </a:p>
          <a:p>
            <a:pPr marL="539750"/>
            <a:r>
              <a:rPr lang="en-US" sz="1200" dirty="0"/>
              <a:t>(Indicate whether zero deficiency report was received by the Institution for all the assessment years. Effective availability/purchase records and utilization of facilities/equipment etc. to be documented and demonstrated)</a:t>
            </a:r>
            <a:endParaRPr lang="en-IN" sz="1200" dirty="0"/>
          </a:p>
          <a:p>
            <a:r>
              <a:rPr lang="en-US" dirty="0"/>
              <a:t> </a:t>
            </a:r>
            <a:endParaRPr lang="en-IN" dirty="0"/>
          </a:p>
          <a:p>
            <a:pPr marL="539750"/>
            <a:r>
              <a:rPr lang="en-US" b="1" dirty="0"/>
              <a:t>10.4.1. Quality of learning resources (hard/soft) (10)</a:t>
            </a:r>
            <a:endParaRPr lang="en-IN" dirty="0"/>
          </a:p>
          <a:p>
            <a:pPr marL="539750" lvl="0"/>
            <a:r>
              <a:rPr lang="en-US" sz="1200" dirty="0"/>
              <a:t>Relevance of available learning resources including e-resources </a:t>
            </a:r>
            <a:endParaRPr lang="en-IN" sz="1200" dirty="0"/>
          </a:p>
          <a:p>
            <a:pPr marL="539750" lvl="0"/>
            <a:r>
              <a:rPr lang="en-US" sz="1200" dirty="0"/>
              <a:t>Accessibility to students </a:t>
            </a:r>
            <a:endParaRPr lang="en-IN" sz="1200" dirty="0"/>
          </a:p>
          <a:p>
            <a:pPr marL="539750" lvl="0"/>
            <a:r>
              <a:rPr lang="en-US" sz="1200" dirty="0"/>
              <a:t>Support to students for self-learning activities</a:t>
            </a:r>
            <a:endParaRPr lang="en-IN" sz="1200" dirty="0"/>
          </a:p>
          <a:p>
            <a:pPr marL="539750"/>
            <a:endParaRPr lang="en-US" b="1"/>
          </a:p>
          <a:p>
            <a:pPr marL="539750"/>
            <a:r>
              <a:rPr lang="en-US" b="1"/>
              <a:t>10.4.2</a:t>
            </a:r>
            <a:r>
              <a:rPr lang="en-US" b="1" dirty="0"/>
              <a:t>. Internet (10)</a:t>
            </a:r>
            <a:endParaRPr lang="en-IN" dirty="0"/>
          </a:p>
          <a:p>
            <a:pPr marL="539750" lvl="0"/>
            <a:r>
              <a:rPr lang="en-US" sz="1200" dirty="0"/>
              <a:t>Name of the Internet provider:</a:t>
            </a:r>
            <a:endParaRPr lang="en-IN" sz="1200" dirty="0"/>
          </a:p>
          <a:p>
            <a:pPr marL="539750" lvl="0"/>
            <a:r>
              <a:rPr lang="en-US" sz="1200" dirty="0"/>
              <a:t>Available bandwidth: </a:t>
            </a:r>
            <a:endParaRPr lang="en-IN" sz="1200" dirty="0"/>
          </a:p>
          <a:p>
            <a:pPr marL="539750" lvl="0"/>
            <a:r>
              <a:rPr lang="en-US" sz="1200" dirty="0"/>
              <a:t>Wi Fi availability:</a:t>
            </a:r>
            <a:endParaRPr lang="en-IN" sz="1200" dirty="0"/>
          </a:p>
          <a:p>
            <a:pPr marL="539750" lvl="0"/>
            <a:r>
              <a:rPr lang="en-US" sz="1200" dirty="0"/>
              <a:t>Internet access in labs, classrooms, library and offices of all Departments:</a:t>
            </a:r>
            <a:endParaRPr lang="en-IN" sz="1200" dirty="0"/>
          </a:p>
          <a:p>
            <a:pPr marL="539750" lvl="0"/>
            <a:r>
              <a:rPr lang="en-US" sz="1200" dirty="0"/>
              <a:t>Security arrangements</a:t>
            </a:r>
            <a:endParaRPr lang="en-IN" sz="1200" dirty="0"/>
          </a:p>
        </p:txBody>
      </p:sp>
      <p:sp>
        <p:nvSpPr>
          <p:cNvPr id="3" name="Footer Placeholder 2">
            <a:extLst>
              <a:ext uri="{FF2B5EF4-FFF2-40B4-BE49-F238E27FC236}">
                <a16:creationId xmlns:a16="http://schemas.microsoft.com/office/drawing/2014/main" id="{FF848E0F-79C1-4069-B0B3-0E34EB729AA3}"/>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06553E2E-BF75-4FD2-AC56-BC118B524449}"/>
              </a:ext>
            </a:extLst>
          </p:cNvPr>
          <p:cNvSpPr>
            <a:spLocks noGrp="1"/>
          </p:cNvSpPr>
          <p:nvPr>
            <p:ph type="sldNum" sz="quarter" idx="12"/>
          </p:nvPr>
        </p:nvSpPr>
        <p:spPr/>
        <p:txBody>
          <a:bodyPr/>
          <a:lstStyle/>
          <a:p>
            <a:fld id="{422658B8-A02A-475D-9AE9-842168B0879B}" type="slidenum">
              <a:rPr lang="en-IN" smtClean="0"/>
              <a:t>58</a:t>
            </a:fld>
            <a:endParaRPr lang="en-IN"/>
          </a:p>
        </p:txBody>
      </p:sp>
    </p:spTree>
    <p:extLst>
      <p:ext uri="{BB962C8B-B14F-4D97-AF65-F5344CB8AC3E}">
        <p14:creationId xmlns:p14="http://schemas.microsoft.com/office/powerpoint/2010/main" val="17873972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63888" y="188640"/>
            <a:ext cx="2016224" cy="369332"/>
          </a:xfrm>
          <a:prstGeom prst="rect">
            <a:avLst/>
          </a:prstGeom>
        </p:spPr>
        <p:txBody>
          <a:bodyPr wrap="square">
            <a:spAutoFit/>
          </a:bodyPr>
          <a:lstStyle/>
          <a:p>
            <a:pPr algn="ctr"/>
            <a:r>
              <a:rPr lang="en-US" b="1" dirty="0"/>
              <a:t>Declaration</a:t>
            </a:r>
            <a:endParaRPr lang="en-IN" dirty="0"/>
          </a:p>
        </p:txBody>
      </p:sp>
      <p:sp>
        <p:nvSpPr>
          <p:cNvPr id="3" name="Rectangle 2"/>
          <p:cNvSpPr/>
          <p:nvPr/>
        </p:nvSpPr>
        <p:spPr>
          <a:xfrm>
            <a:off x="611560" y="726951"/>
            <a:ext cx="8064896" cy="5078313"/>
          </a:xfrm>
          <a:prstGeom prst="rect">
            <a:avLst/>
          </a:prstGeom>
        </p:spPr>
        <p:txBody>
          <a:bodyPr wrap="square">
            <a:spAutoFit/>
          </a:bodyPr>
          <a:lstStyle/>
          <a:p>
            <a:r>
              <a:rPr lang="en-US" dirty="0"/>
              <a:t>The head of the institution needs to make a declaration as per the format given below: </a:t>
            </a:r>
            <a:endParaRPr lang="en-IN" dirty="0"/>
          </a:p>
          <a:p>
            <a:r>
              <a:rPr lang="en-US" dirty="0"/>
              <a:t>I undertake that, the institution is well aware about the provisions in the NBA’s accreditation manual concerned for this application, rules, regulations, notifications and NBA expert visit guidelines in force as on date and the institute shall fully abide by them.</a:t>
            </a:r>
            <a:endParaRPr lang="en-IN" dirty="0"/>
          </a:p>
          <a:p>
            <a:r>
              <a:rPr lang="en-US" dirty="0"/>
              <a:t>It is submitted that information provided in this Self-Assessment Report is factually correct. I understand and agree that an appropriate disciplinary action against the Institute will be initiated by the NBA in case any false statement/information is observed during pre-visit, visit, post visit and subsequent to grant of accreditation. </a:t>
            </a:r>
            <a:endParaRPr lang="en-IN" dirty="0"/>
          </a:p>
          <a:p>
            <a:r>
              <a:rPr lang="en-US" dirty="0"/>
              <a:t> </a:t>
            </a:r>
            <a:endParaRPr lang="en-IN" dirty="0"/>
          </a:p>
          <a:p>
            <a:r>
              <a:rPr lang="en-US" dirty="0"/>
              <a:t> </a:t>
            </a:r>
            <a:endParaRPr lang="en-IN" dirty="0"/>
          </a:p>
          <a:p>
            <a:r>
              <a:rPr lang="en-US" dirty="0"/>
              <a:t> </a:t>
            </a:r>
            <a:endParaRPr lang="en-IN" dirty="0"/>
          </a:p>
          <a:p>
            <a:r>
              <a:rPr lang="en-US" b="1" dirty="0"/>
              <a:t>Date:                            						 Signature &amp; Name </a:t>
            </a:r>
            <a:endParaRPr lang="en-IN" dirty="0"/>
          </a:p>
          <a:p>
            <a:r>
              <a:rPr lang="en-US" b="1" dirty="0"/>
              <a:t>Place:                                                                          Head of the Institution with seal </a:t>
            </a:r>
            <a:endParaRPr lang="en-IN" dirty="0"/>
          </a:p>
          <a:p>
            <a:r>
              <a:rPr lang="en-US" b="1" dirty="0"/>
              <a:t> </a:t>
            </a:r>
            <a:endParaRPr lang="en-IN" dirty="0"/>
          </a:p>
          <a:p>
            <a:r>
              <a:rPr lang="en-US" b="1" dirty="0"/>
              <a:t> </a:t>
            </a:r>
            <a:endParaRPr lang="en-IN" dirty="0"/>
          </a:p>
        </p:txBody>
      </p:sp>
      <p:sp>
        <p:nvSpPr>
          <p:cNvPr id="4" name="Footer Placeholder 3">
            <a:extLst>
              <a:ext uri="{FF2B5EF4-FFF2-40B4-BE49-F238E27FC236}">
                <a16:creationId xmlns:a16="http://schemas.microsoft.com/office/drawing/2014/main" id="{D64C86F2-AC73-4F9F-A135-955B3717F4BA}"/>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07965AA1-6CCF-4810-9A40-BAFE95C2986D}"/>
              </a:ext>
            </a:extLst>
          </p:cNvPr>
          <p:cNvSpPr>
            <a:spLocks noGrp="1"/>
          </p:cNvSpPr>
          <p:nvPr>
            <p:ph type="sldNum" sz="quarter" idx="12"/>
          </p:nvPr>
        </p:nvSpPr>
        <p:spPr/>
        <p:txBody>
          <a:bodyPr/>
          <a:lstStyle/>
          <a:p>
            <a:fld id="{422658B8-A02A-475D-9AE9-842168B0879B}" type="slidenum">
              <a:rPr lang="en-IN" smtClean="0"/>
              <a:t>59</a:t>
            </a:fld>
            <a:endParaRPr lang="en-IN"/>
          </a:p>
        </p:txBody>
      </p:sp>
    </p:spTree>
    <p:extLst>
      <p:ext uri="{BB962C8B-B14F-4D97-AF65-F5344CB8AC3E}">
        <p14:creationId xmlns:p14="http://schemas.microsoft.com/office/powerpoint/2010/main" val="1437168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8640"/>
            <a:ext cx="4572000" cy="646331"/>
          </a:xfrm>
          <a:prstGeom prst="rect">
            <a:avLst/>
          </a:prstGeom>
        </p:spPr>
        <p:txBody>
          <a:bodyPr>
            <a:spAutoFit/>
          </a:bodyPr>
          <a:lstStyle/>
          <a:p>
            <a:pPr algn="ctr"/>
            <a:r>
              <a:rPr lang="en-US" b="1" dirty="0"/>
              <a:t>ANNEXURE I</a:t>
            </a:r>
            <a:endParaRPr lang="en-IN" dirty="0"/>
          </a:p>
          <a:p>
            <a:pPr lvl="0" algn="ctr"/>
            <a:r>
              <a:rPr lang="en-US" b="1" dirty="0"/>
              <a:t>(A) PROGRAM OUTCOMES</a:t>
            </a:r>
            <a:endParaRPr lang="en-IN" dirty="0"/>
          </a:p>
        </p:txBody>
      </p:sp>
      <p:sp>
        <p:nvSpPr>
          <p:cNvPr id="3" name="Rectangle 2"/>
          <p:cNvSpPr/>
          <p:nvPr/>
        </p:nvSpPr>
        <p:spPr>
          <a:xfrm>
            <a:off x="395536" y="836712"/>
            <a:ext cx="8424936" cy="5693866"/>
          </a:xfrm>
          <a:prstGeom prst="rect">
            <a:avLst/>
          </a:prstGeom>
        </p:spPr>
        <p:txBody>
          <a:bodyPr wrap="square">
            <a:spAutoFit/>
          </a:bodyPr>
          <a:lstStyle/>
          <a:p>
            <a:r>
              <a:rPr lang="en-US" b="1" dirty="0"/>
              <a:t>Engineering Graduates will be able to:</a:t>
            </a:r>
          </a:p>
          <a:p>
            <a:endParaRPr lang="en-IN" sz="1100" dirty="0"/>
          </a:p>
          <a:p>
            <a:pPr lvl="0"/>
            <a:r>
              <a:rPr lang="en-US" b="1" dirty="0"/>
              <a:t>Engineering knowledge</a:t>
            </a:r>
            <a:r>
              <a:rPr lang="en-US" dirty="0"/>
              <a:t>: Apply the knowledge of mathematics, science, engineering fundamentals, and an engineering specialization to the solution of complex engineering problems.</a:t>
            </a:r>
            <a:endParaRPr lang="en-IN" dirty="0"/>
          </a:p>
          <a:p>
            <a:pPr lvl="0"/>
            <a:endParaRPr lang="en-US" sz="1100" b="1" dirty="0"/>
          </a:p>
          <a:p>
            <a:pPr lvl="0"/>
            <a:r>
              <a:rPr lang="en-US" b="1" dirty="0"/>
              <a:t>Problem analysis</a:t>
            </a:r>
            <a:r>
              <a:rPr lang="en-US" dirty="0"/>
              <a:t>: Identify, formulate, review research literature, and analyze complex engineering problems reaching substantiated conclusions using first principles of mathematics, natural sciences, and engineering sciences.</a:t>
            </a:r>
            <a:endParaRPr lang="en-IN" dirty="0"/>
          </a:p>
          <a:p>
            <a:pPr lvl="0"/>
            <a:endParaRPr lang="en-US" sz="1200" b="1" dirty="0"/>
          </a:p>
          <a:p>
            <a:pPr lvl="0"/>
            <a:r>
              <a:rPr lang="en-US" b="1" dirty="0"/>
              <a:t>Design/development of solutions</a:t>
            </a:r>
            <a:r>
              <a:rPr lang="en-US" dirty="0"/>
              <a:t>: Design solutions for complex engineering problems and design system components or processes that meet the specified needs with appropriate consideration for the public health and safety, and the cultural, societal, and environmental considerations.</a:t>
            </a:r>
            <a:endParaRPr lang="en-IN" dirty="0"/>
          </a:p>
          <a:p>
            <a:pPr lvl="0"/>
            <a:endParaRPr lang="en-US" sz="1200" b="1" dirty="0"/>
          </a:p>
          <a:p>
            <a:pPr lvl="0"/>
            <a:r>
              <a:rPr lang="en-US" b="1" dirty="0"/>
              <a:t>Conduct investigations of complex problems</a:t>
            </a:r>
            <a:r>
              <a:rPr lang="en-US" dirty="0"/>
              <a:t>: Use research-based knowledge and research methods including design of experiments, analysis and interpretation of data, and synthesis of the information to provide valid conclusions.</a:t>
            </a:r>
            <a:endParaRPr lang="en-IN" dirty="0"/>
          </a:p>
          <a:p>
            <a:pPr lvl="0"/>
            <a:endParaRPr lang="en-US" sz="1200" b="1" dirty="0"/>
          </a:p>
          <a:p>
            <a:pPr lvl="0"/>
            <a:r>
              <a:rPr lang="en-US" b="1" dirty="0"/>
              <a:t>Modern tool usage</a:t>
            </a:r>
            <a:r>
              <a:rPr lang="en-US" dirty="0"/>
              <a:t>: Create, select, and apply appropriate techniques, resources, and modern engineering and IT tools including prediction and modeling to complex engineering activities with an understanding of the limitations.</a:t>
            </a:r>
            <a:endParaRPr lang="en-IN" dirty="0"/>
          </a:p>
        </p:txBody>
      </p:sp>
      <p:sp>
        <p:nvSpPr>
          <p:cNvPr id="4" name="Footer Placeholder 3">
            <a:extLst>
              <a:ext uri="{FF2B5EF4-FFF2-40B4-BE49-F238E27FC236}">
                <a16:creationId xmlns:a16="http://schemas.microsoft.com/office/drawing/2014/main" id="{FE0C32B7-4BC5-428A-8C7A-204B151D2DE1}"/>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FEEF26DA-D1F0-4FC5-8295-A57995B9C8EE}"/>
              </a:ext>
            </a:extLst>
          </p:cNvPr>
          <p:cNvSpPr>
            <a:spLocks noGrp="1"/>
          </p:cNvSpPr>
          <p:nvPr>
            <p:ph type="sldNum" sz="quarter" idx="12"/>
          </p:nvPr>
        </p:nvSpPr>
        <p:spPr/>
        <p:txBody>
          <a:bodyPr/>
          <a:lstStyle/>
          <a:p>
            <a:fld id="{422658B8-A02A-475D-9AE9-842168B0879B}" type="slidenum">
              <a:rPr lang="en-IN" smtClean="0"/>
              <a:t>6</a:t>
            </a:fld>
            <a:endParaRPr lang="en-IN"/>
          </a:p>
        </p:txBody>
      </p:sp>
    </p:spTree>
    <p:extLst>
      <p:ext uri="{BB962C8B-B14F-4D97-AF65-F5344CB8AC3E}">
        <p14:creationId xmlns:p14="http://schemas.microsoft.com/office/powerpoint/2010/main" val="34787233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8640"/>
            <a:ext cx="4572000" cy="646331"/>
          </a:xfrm>
          <a:prstGeom prst="rect">
            <a:avLst/>
          </a:prstGeom>
        </p:spPr>
        <p:txBody>
          <a:bodyPr>
            <a:spAutoFit/>
          </a:bodyPr>
          <a:lstStyle/>
          <a:p>
            <a:pPr algn="ctr"/>
            <a:r>
              <a:rPr lang="en-US" b="1" dirty="0"/>
              <a:t>ANNEXURE I</a:t>
            </a:r>
            <a:endParaRPr lang="en-IN" dirty="0"/>
          </a:p>
          <a:p>
            <a:pPr lvl="0" algn="ctr"/>
            <a:r>
              <a:rPr lang="en-US" b="1" dirty="0"/>
              <a:t>(A) PROGRAM OUTCOMES</a:t>
            </a:r>
            <a:endParaRPr lang="en-IN" dirty="0"/>
          </a:p>
        </p:txBody>
      </p:sp>
      <p:sp>
        <p:nvSpPr>
          <p:cNvPr id="3" name="Rectangle 2"/>
          <p:cNvSpPr/>
          <p:nvPr/>
        </p:nvSpPr>
        <p:spPr>
          <a:xfrm>
            <a:off x="395536" y="836712"/>
            <a:ext cx="8424936" cy="5693866"/>
          </a:xfrm>
          <a:prstGeom prst="rect">
            <a:avLst/>
          </a:prstGeom>
        </p:spPr>
        <p:txBody>
          <a:bodyPr wrap="square">
            <a:spAutoFit/>
          </a:bodyPr>
          <a:lstStyle/>
          <a:p>
            <a:r>
              <a:rPr lang="en-US" b="1" dirty="0"/>
              <a:t>Engineering Graduates will be able to:</a:t>
            </a:r>
          </a:p>
          <a:p>
            <a:endParaRPr lang="en-IN" sz="1100" dirty="0"/>
          </a:p>
          <a:p>
            <a:pPr lvl="0"/>
            <a:r>
              <a:rPr lang="en-US" b="1" dirty="0"/>
              <a:t>Engineering knowledge</a:t>
            </a:r>
            <a:r>
              <a:rPr lang="en-US" dirty="0"/>
              <a:t>: Apply the knowledge of mathematics, science, engineering fundamentals, and an engineering specialization to the solution of complex engineering problems.</a:t>
            </a:r>
            <a:endParaRPr lang="en-IN" dirty="0"/>
          </a:p>
          <a:p>
            <a:pPr lvl="0"/>
            <a:endParaRPr lang="en-US" sz="1100" b="1" dirty="0"/>
          </a:p>
          <a:p>
            <a:pPr lvl="0"/>
            <a:r>
              <a:rPr lang="en-US" b="1" dirty="0"/>
              <a:t>Problem analysis</a:t>
            </a:r>
            <a:r>
              <a:rPr lang="en-US" dirty="0"/>
              <a:t>: Identify, formulate, review research literature, and analyze complex engineering problems reaching substantiated conclusions using first principles of mathematics, natural sciences, and engineering sciences.</a:t>
            </a:r>
            <a:endParaRPr lang="en-IN" dirty="0"/>
          </a:p>
          <a:p>
            <a:pPr lvl="0"/>
            <a:endParaRPr lang="en-US" sz="1200" b="1" dirty="0"/>
          </a:p>
          <a:p>
            <a:pPr lvl="0"/>
            <a:r>
              <a:rPr lang="en-US" b="1" dirty="0"/>
              <a:t>Design/development of solutions</a:t>
            </a:r>
            <a:r>
              <a:rPr lang="en-US" dirty="0"/>
              <a:t>: Design solutions for complex engineering problems and design system components or processes that meet the specified needs with appropriate consideration for the public health and safety, and the cultural, societal, and environmental considerations.</a:t>
            </a:r>
            <a:endParaRPr lang="en-IN" dirty="0"/>
          </a:p>
          <a:p>
            <a:pPr lvl="0"/>
            <a:endParaRPr lang="en-US" sz="1200" b="1" dirty="0"/>
          </a:p>
          <a:p>
            <a:pPr lvl="0"/>
            <a:r>
              <a:rPr lang="en-US" b="1" dirty="0"/>
              <a:t>Conduct investigations of complex problems</a:t>
            </a:r>
            <a:r>
              <a:rPr lang="en-US" dirty="0"/>
              <a:t>: Use research-based knowledge and research methods including design of experiments, analysis and interpretation of data, and synthesis of the information to provide valid conclusions.</a:t>
            </a:r>
            <a:endParaRPr lang="en-IN" dirty="0"/>
          </a:p>
          <a:p>
            <a:pPr lvl="0"/>
            <a:endParaRPr lang="en-US" sz="1200" b="1" dirty="0"/>
          </a:p>
          <a:p>
            <a:pPr lvl="0"/>
            <a:r>
              <a:rPr lang="en-US" b="1" dirty="0"/>
              <a:t>Modern tool usage</a:t>
            </a:r>
            <a:r>
              <a:rPr lang="en-US" dirty="0"/>
              <a:t>: Create, select, and apply appropriate techniques, resources, and modern engineering and IT tools including prediction and modeling to complex engineering activities with an understanding of the limitations.</a:t>
            </a:r>
            <a:endParaRPr lang="en-IN" dirty="0"/>
          </a:p>
        </p:txBody>
      </p:sp>
      <p:sp>
        <p:nvSpPr>
          <p:cNvPr id="4" name="Footer Placeholder 3">
            <a:extLst>
              <a:ext uri="{FF2B5EF4-FFF2-40B4-BE49-F238E27FC236}">
                <a16:creationId xmlns:a16="http://schemas.microsoft.com/office/drawing/2014/main" id="{FE0C32B7-4BC5-428A-8C7A-204B151D2DE1}"/>
              </a:ext>
            </a:extLst>
          </p:cNvPr>
          <p:cNvSpPr>
            <a:spLocks noGrp="1"/>
          </p:cNvSpPr>
          <p:nvPr>
            <p:ph type="ftr" sz="quarter" idx="11"/>
          </p:nvPr>
        </p:nvSpPr>
        <p:spPr/>
        <p:txBody>
          <a:bodyPr/>
          <a:lstStyle/>
          <a:p>
            <a:r>
              <a:rPr lang="en-US"/>
              <a:t>NBA SAR Tier II INDORE 8th June 2018</a:t>
            </a:r>
            <a:endParaRPr lang="en-IN"/>
          </a:p>
        </p:txBody>
      </p:sp>
      <p:sp>
        <p:nvSpPr>
          <p:cNvPr id="5" name="Slide Number Placeholder 4">
            <a:extLst>
              <a:ext uri="{FF2B5EF4-FFF2-40B4-BE49-F238E27FC236}">
                <a16:creationId xmlns:a16="http://schemas.microsoft.com/office/drawing/2014/main" id="{FEEF26DA-D1F0-4FC5-8295-A57995B9C8EE}"/>
              </a:ext>
            </a:extLst>
          </p:cNvPr>
          <p:cNvSpPr>
            <a:spLocks noGrp="1"/>
          </p:cNvSpPr>
          <p:nvPr>
            <p:ph type="sldNum" sz="quarter" idx="12"/>
          </p:nvPr>
        </p:nvSpPr>
        <p:spPr/>
        <p:txBody>
          <a:bodyPr/>
          <a:lstStyle/>
          <a:p>
            <a:fld id="{422658B8-A02A-475D-9AE9-842168B0879B}" type="slidenum">
              <a:rPr lang="en-IN" smtClean="0"/>
              <a:t>60</a:t>
            </a:fld>
            <a:endParaRPr lang="en-IN"/>
          </a:p>
        </p:txBody>
      </p:sp>
    </p:spTree>
    <p:extLst>
      <p:ext uri="{BB962C8B-B14F-4D97-AF65-F5344CB8AC3E}">
        <p14:creationId xmlns:p14="http://schemas.microsoft.com/office/powerpoint/2010/main" val="34174522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95627"/>
            <a:ext cx="8640960" cy="6301725"/>
          </a:xfrm>
          <a:prstGeom prst="rect">
            <a:avLst/>
          </a:prstGeom>
        </p:spPr>
        <p:txBody>
          <a:bodyPr wrap="square">
            <a:spAutoFit/>
          </a:bodyPr>
          <a:lstStyle/>
          <a:p>
            <a:pPr lvl="0" algn="just"/>
            <a:r>
              <a:rPr lang="en-US" b="1" dirty="0"/>
              <a:t>The engineer and society</a:t>
            </a:r>
            <a:r>
              <a:rPr lang="en-US" dirty="0"/>
              <a:t>: Apply reasoning informed by the contextual knowledge to assess societal, health, safety, legal and cultural issues and the consequent responsibilities relevant to the professional engineering practice.</a:t>
            </a:r>
          </a:p>
          <a:p>
            <a:pPr lvl="0" algn="just"/>
            <a:endParaRPr lang="en-US" sz="1050" dirty="0"/>
          </a:p>
          <a:p>
            <a:pPr lvl="0"/>
            <a:r>
              <a:rPr lang="en-US" b="1" dirty="0"/>
              <a:t>Environment and sustainability</a:t>
            </a:r>
            <a:r>
              <a:rPr lang="en-US" dirty="0"/>
              <a:t>: Understand the impact of the professional engineering solutions in societal and environmental contexts, and demonstrate the knowledge of, and need for sustainable development.</a:t>
            </a:r>
          </a:p>
          <a:p>
            <a:pPr lvl="0"/>
            <a:endParaRPr lang="en-IN" sz="900" dirty="0"/>
          </a:p>
          <a:p>
            <a:pPr lvl="0"/>
            <a:r>
              <a:rPr lang="en-US" b="1" dirty="0"/>
              <a:t>Ethics</a:t>
            </a:r>
            <a:r>
              <a:rPr lang="en-US" dirty="0"/>
              <a:t>: Apply ethical principles and commit to professional ethics and responsibilities and norms of the engineering practice.</a:t>
            </a:r>
          </a:p>
          <a:p>
            <a:pPr lvl="0"/>
            <a:endParaRPr lang="en-IN" sz="1050" dirty="0"/>
          </a:p>
          <a:p>
            <a:pPr lvl="0"/>
            <a:r>
              <a:rPr lang="en-US" b="1" dirty="0"/>
              <a:t>Individual and team work</a:t>
            </a:r>
            <a:r>
              <a:rPr lang="en-US" dirty="0"/>
              <a:t>: Function effectively as an individual, and as a member or leader in diverse teams, and in multidisciplinary settings.</a:t>
            </a:r>
            <a:endParaRPr lang="en-IN" dirty="0"/>
          </a:p>
          <a:p>
            <a:pPr lvl="0"/>
            <a:endParaRPr lang="en-US" sz="1100" b="1" dirty="0"/>
          </a:p>
          <a:p>
            <a:pPr lvl="0"/>
            <a:r>
              <a:rPr lang="en-US" b="1" dirty="0"/>
              <a:t>Communication</a:t>
            </a:r>
            <a:r>
              <a:rPr lang="en-US" dirty="0"/>
              <a:t>: Communicate effectively on complex engineering activities with the engineering community and with society at large, such as, being able to comprehend and write effective reports and design documentation, make effective presentations, and give and receive clear instructions.</a:t>
            </a:r>
            <a:endParaRPr lang="en-IN" dirty="0"/>
          </a:p>
          <a:p>
            <a:pPr lvl="0"/>
            <a:endParaRPr lang="en-US" sz="1050" b="1" dirty="0"/>
          </a:p>
          <a:p>
            <a:pPr lvl="0"/>
            <a:r>
              <a:rPr lang="en-US" b="1" dirty="0"/>
              <a:t>Project management and finance</a:t>
            </a:r>
            <a:r>
              <a:rPr lang="en-US" dirty="0"/>
              <a:t>: Demonstrate knowledge and understanding of the engineering and management principles and apply these to one’s own work, as a member and leader in a team, to manage projects and in multidisciplinary environments. </a:t>
            </a:r>
            <a:endParaRPr lang="en-IN" dirty="0"/>
          </a:p>
          <a:p>
            <a:pPr lvl="0"/>
            <a:endParaRPr lang="en-US" sz="1000" b="1" dirty="0"/>
          </a:p>
          <a:p>
            <a:pPr lvl="0"/>
            <a:r>
              <a:rPr lang="en-US" b="1" dirty="0"/>
              <a:t>Life-long learning</a:t>
            </a:r>
            <a:r>
              <a:rPr lang="en-US" dirty="0"/>
              <a:t>: Recognize the need for, and have the preparation and ability to engage in independent and life-long learning in the broadest context of technological change.</a:t>
            </a:r>
            <a:endParaRPr lang="en-IN" dirty="0"/>
          </a:p>
        </p:txBody>
      </p:sp>
      <p:sp>
        <p:nvSpPr>
          <p:cNvPr id="3" name="Footer Placeholder 2">
            <a:extLst>
              <a:ext uri="{FF2B5EF4-FFF2-40B4-BE49-F238E27FC236}">
                <a16:creationId xmlns:a16="http://schemas.microsoft.com/office/drawing/2014/main" id="{8D426710-1D03-409D-AC1D-CDA5FA47A412}"/>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C654C211-B55C-4572-AB02-67DB352581DC}"/>
              </a:ext>
            </a:extLst>
          </p:cNvPr>
          <p:cNvSpPr>
            <a:spLocks noGrp="1"/>
          </p:cNvSpPr>
          <p:nvPr>
            <p:ph type="sldNum" sz="quarter" idx="12"/>
          </p:nvPr>
        </p:nvSpPr>
        <p:spPr/>
        <p:txBody>
          <a:bodyPr/>
          <a:lstStyle/>
          <a:p>
            <a:fld id="{422658B8-A02A-475D-9AE9-842168B0879B}" type="slidenum">
              <a:rPr lang="en-IN" smtClean="0"/>
              <a:t>61</a:t>
            </a:fld>
            <a:endParaRPr lang="en-IN"/>
          </a:p>
        </p:txBody>
      </p:sp>
    </p:spTree>
    <p:extLst>
      <p:ext uri="{BB962C8B-B14F-4D97-AF65-F5344CB8AC3E}">
        <p14:creationId xmlns:p14="http://schemas.microsoft.com/office/powerpoint/2010/main" val="17540293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76672"/>
            <a:ext cx="7848872" cy="646331"/>
          </a:xfrm>
          <a:prstGeom prst="rect">
            <a:avLst/>
          </a:prstGeom>
        </p:spPr>
        <p:txBody>
          <a:bodyPr wrap="square">
            <a:spAutoFit/>
          </a:bodyPr>
          <a:lstStyle/>
          <a:p>
            <a:pPr lvl="0"/>
            <a:r>
              <a:rPr lang="en-US" b="1" dirty="0"/>
              <a:t>PROGRAM SPECIFIC OUTCOMES (PSOs)</a:t>
            </a:r>
            <a:endParaRPr lang="en-IN" dirty="0"/>
          </a:p>
          <a:p>
            <a:r>
              <a:rPr lang="en-US" b="1" dirty="0"/>
              <a:t>Program should specify 2-4 program specific outcomes. </a:t>
            </a:r>
            <a:endParaRPr lang="en-IN" dirty="0"/>
          </a:p>
        </p:txBody>
      </p:sp>
      <p:sp>
        <p:nvSpPr>
          <p:cNvPr id="3" name="Footer Placeholder 2">
            <a:extLst>
              <a:ext uri="{FF2B5EF4-FFF2-40B4-BE49-F238E27FC236}">
                <a16:creationId xmlns:a16="http://schemas.microsoft.com/office/drawing/2014/main" id="{92185DCD-8AA9-4386-A298-330DAE9ABB1D}"/>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45A05E95-AA14-42E5-A6B5-F944540B4CA6}"/>
              </a:ext>
            </a:extLst>
          </p:cNvPr>
          <p:cNvSpPr>
            <a:spLocks noGrp="1"/>
          </p:cNvSpPr>
          <p:nvPr>
            <p:ph type="sldNum" sz="quarter" idx="12"/>
          </p:nvPr>
        </p:nvSpPr>
        <p:spPr/>
        <p:txBody>
          <a:bodyPr/>
          <a:lstStyle/>
          <a:p>
            <a:fld id="{422658B8-A02A-475D-9AE9-842168B0879B}" type="slidenum">
              <a:rPr lang="en-IN" smtClean="0"/>
              <a:t>62</a:t>
            </a:fld>
            <a:endParaRPr lang="en-IN"/>
          </a:p>
        </p:txBody>
      </p:sp>
    </p:spTree>
    <p:extLst>
      <p:ext uri="{BB962C8B-B14F-4D97-AF65-F5344CB8AC3E}">
        <p14:creationId xmlns:p14="http://schemas.microsoft.com/office/powerpoint/2010/main" val="2742246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95627"/>
            <a:ext cx="8640960" cy="6301725"/>
          </a:xfrm>
          <a:prstGeom prst="rect">
            <a:avLst/>
          </a:prstGeom>
        </p:spPr>
        <p:txBody>
          <a:bodyPr wrap="square">
            <a:spAutoFit/>
          </a:bodyPr>
          <a:lstStyle/>
          <a:p>
            <a:pPr lvl="0" algn="just"/>
            <a:r>
              <a:rPr lang="en-US" b="1" dirty="0"/>
              <a:t>The engineer and society</a:t>
            </a:r>
            <a:r>
              <a:rPr lang="en-US" dirty="0"/>
              <a:t>: Apply reasoning informed by the contextual knowledge to assess societal, health, safety, legal and cultural issues and the consequent responsibilities relevant to the professional engineering practice.</a:t>
            </a:r>
          </a:p>
          <a:p>
            <a:pPr lvl="0" algn="just"/>
            <a:endParaRPr lang="en-US" sz="1050" dirty="0"/>
          </a:p>
          <a:p>
            <a:pPr lvl="0"/>
            <a:r>
              <a:rPr lang="en-US" b="1" dirty="0"/>
              <a:t>Environment and sustainability</a:t>
            </a:r>
            <a:r>
              <a:rPr lang="en-US" dirty="0"/>
              <a:t>: Understand the impact of the professional engineering solutions in societal and environmental contexts, and demonstrate the knowledge of, and need for sustainable development.</a:t>
            </a:r>
          </a:p>
          <a:p>
            <a:pPr lvl="0"/>
            <a:endParaRPr lang="en-IN" sz="900" dirty="0"/>
          </a:p>
          <a:p>
            <a:pPr lvl="0"/>
            <a:r>
              <a:rPr lang="en-US" b="1" dirty="0"/>
              <a:t>Ethics</a:t>
            </a:r>
            <a:r>
              <a:rPr lang="en-US" dirty="0"/>
              <a:t>: Apply ethical principles and commit to professional ethics and responsibilities and norms of the engineering practice.</a:t>
            </a:r>
          </a:p>
          <a:p>
            <a:pPr lvl="0"/>
            <a:endParaRPr lang="en-IN" sz="1050" dirty="0"/>
          </a:p>
          <a:p>
            <a:pPr lvl="0"/>
            <a:r>
              <a:rPr lang="en-US" b="1" dirty="0"/>
              <a:t>Individual and team work</a:t>
            </a:r>
            <a:r>
              <a:rPr lang="en-US" dirty="0"/>
              <a:t>: Function effectively as an individual, and as a member or leader in diverse teams, and in multidisciplinary settings.</a:t>
            </a:r>
            <a:endParaRPr lang="en-IN" dirty="0"/>
          </a:p>
          <a:p>
            <a:pPr lvl="0"/>
            <a:endParaRPr lang="en-US" sz="1100" b="1" dirty="0"/>
          </a:p>
          <a:p>
            <a:pPr lvl="0"/>
            <a:r>
              <a:rPr lang="en-US" b="1" dirty="0"/>
              <a:t>Communication</a:t>
            </a:r>
            <a:r>
              <a:rPr lang="en-US" dirty="0"/>
              <a:t>: Communicate effectively on complex engineering activities with the engineering community and with society at large, such as, being able to comprehend and write effective reports and design documentation, make effective presentations, and give and receive clear instructions.</a:t>
            </a:r>
            <a:endParaRPr lang="en-IN" dirty="0"/>
          </a:p>
          <a:p>
            <a:pPr lvl="0"/>
            <a:endParaRPr lang="en-US" sz="1050" b="1" dirty="0"/>
          </a:p>
          <a:p>
            <a:pPr lvl="0"/>
            <a:r>
              <a:rPr lang="en-US" b="1" dirty="0"/>
              <a:t>Project management and finance</a:t>
            </a:r>
            <a:r>
              <a:rPr lang="en-US" dirty="0"/>
              <a:t>: Demonstrate knowledge and understanding of the engineering and management principles and apply these to one’s own work, as a member and leader in a team, to manage projects and in multidisciplinary environments. </a:t>
            </a:r>
            <a:endParaRPr lang="en-IN" dirty="0"/>
          </a:p>
          <a:p>
            <a:pPr lvl="0"/>
            <a:endParaRPr lang="en-US" sz="1000" b="1" dirty="0"/>
          </a:p>
          <a:p>
            <a:pPr lvl="0"/>
            <a:r>
              <a:rPr lang="en-US" b="1" dirty="0"/>
              <a:t>Life-long learning</a:t>
            </a:r>
            <a:r>
              <a:rPr lang="en-US" dirty="0"/>
              <a:t>: Recognize the need for, and have the preparation and ability to engage in independent and life-long learning in the broadest context of technological change.</a:t>
            </a:r>
            <a:endParaRPr lang="en-IN" dirty="0"/>
          </a:p>
        </p:txBody>
      </p:sp>
      <p:sp>
        <p:nvSpPr>
          <p:cNvPr id="3" name="Footer Placeholder 2">
            <a:extLst>
              <a:ext uri="{FF2B5EF4-FFF2-40B4-BE49-F238E27FC236}">
                <a16:creationId xmlns:a16="http://schemas.microsoft.com/office/drawing/2014/main" id="{8D426710-1D03-409D-AC1D-CDA5FA47A412}"/>
              </a:ext>
            </a:extLst>
          </p:cNvPr>
          <p:cNvSpPr>
            <a:spLocks noGrp="1"/>
          </p:cNvSpPr>
          <p:nvPr>
            <p:ph type="ftr" sz="quarter" idx="11"/>
          </p:nvPr>
        </p:nvSpPr>
        <p:spPr/>
        <p:txBody>
          <a:bodyPr/>
          <a:lstStyle/>
          <a:p>
            <a:r>
              <a:rPr lang="en-US"/>
              <a:t>NBA SAR Tier II INDORE 8th June 2018</a:t>
            </a:r>
            <a:endParaRPr lang="en-IN"/>
          </a:p>
        </p:txBody>
      </p:sp>
      <p:sp>
        <p:nvSpPr>
          <p:cNvPr id="4" name="Slide Number Placeholder 3">
            <a:extLst>
              <a:ext uri="{FF2B5EF4-FFF2-40B4-BE49-F238E27FC236}">
                <a16:creationId xmlns:a16="http://schemas.microsoft.com/office/drawing/2014/main" id="{C654C211-B55C-4572-AB02-67DB352581DC}"/>
              </a:ext>
            </a:extLst>
          </p:cNvPr>
          <p:cNvSpPr>
            <a:spLocks noGrp="1"/>
          </p:cNvSpPr>
          <p:nvPr>
            <p:ph type="sldNum" sz="quarter" idx="12"/>
          </p:nvPr>
        </p:nvSpPr>
        <p:spPr/>
        <p:txBody>
          <a:bodyPr/>
          <a:lstStyle/>
          <a:p>
            <a:fld id="{422658B8-A02A-475D-9AE9-842168B0879B}" type="slidenum">
              <a:rPr lang="en-IN" smtClean="0"/>
              <a:t>7</a:t>
            </a:fld>
            <a:endParaRPr lang="en-IN"/>
          </a:p>
        </p:txBody>
      </p:sp>
    </p:spTree>
    <p:extLst>
      <p:ext uri="{BB962C8B-B14F-4D97-AF65-F5344CB8AC3E}">
        <p14:creationId xmlns:p14="http://schemas.microsoft.com/office/powerpoint/2010/main" val="2001595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91680" y="188640"/>
            <a:ext cx="5976664" cy="1077218"/>
          </a:xfrm>
          <a:prstGeom prst="rect">
            <a:avLst/>
          </a:prstGeom>
        </p:spPr>
        <p:txBody>
          <a:bodyPr wrap="square">
            <a:spAutoFit/>
          </a:bodyPr>
          <a:lstStyle/>
          <a:p>
            <a:pPr algn="ctr"/>
            <a:r>
              <a:rPr lang="en-US" sz="3200" b="1" dirty="0"/>
              <a:t>PART A</a:t>
            </a:r>
          </a:p>
          <a:p>
            <a:pPr algn="ctr"/>
            <a:r>
              <a:rPr lang="en-US" sz="3200" b="1" dirty="0"/>
              <a:t> Institutional Information</a:t>
            </a:r>
            <a:endParaRPr lang="en-IN" sz="3200" dirty="0"/>
          </a:p>
        </p:txBody>
      </p:sp>
      <p:sp>
        <p:nvSpPr>
          <p:cNvPr id="29" name="Rectangle 28"/>
          <p:cNvSpPr/>
          <p:nvPr/>
        </p:nvSpPr>
        <p:spPr>
          <a:xfrm>
            <a:off x="827584" y="1263491"/>
            <a:ext cx="7848872" cy="4247317"/>
          </a:xfrm>
          <a:prstGeom prst="rect">
            <a:avLst/>
          </a:prstGeom>
        </p:spPr>
        <p:txBody>
          <a:bodyPr wrap="square">
            <a:spAutoFit/>
          </a:bodyPr>
          <a:lstStyle/>
          <a:p>
            <a:r>
              <a:rPr lang="en-US" b="1" dirty="0"/>
              <a:t>1.  Name and Address of the Institution:</a:t>
            </a:r>
            <a:endParaRPr lang="en-IN" dirty="0"/>
          </a:p>
          <a:p>
            <a:r>
              <a:rPr lang="en-US" b="1" dirty="0"/>
              <a:t> </a:t>
            </a:r>
            <a:endParaRPr lang="en-IN" dirty="0"/>
          </a:p>
          <a:p>
            <a:r>
              <a:rPr lang="en-US" b="1" dirty="0"/>
              <a:t>2.  Name and Address of the Affiliating University:</a:t>
            </a:r>
            <a:endParaRPr lang="en-IN" dirty="0"/>
          </a:p>
          <a:p>
            <a:r>
              <a:rPr lang="en-US" b="1" dirty="0"/>
              <a:t> </a:t>
            </a:r>
            <a:endParaRPr lang="en-IN" dirty="0"/>
          </a:p>
          <a:p>
            <a:r>
              <a:rPr lang="en-US" b="1" dirty="0"/>
              <a:t>3.  Year of establishment of the Institution:</a:t>
            </a:r>
            <a:endParaRPr lang="en-IN" dirty="0"/>
          </a:p>
          <a:p>
            <a:r>
              <a:rPr lang="en-US" b="1" dirty="0"/>
              <a:t> </a:t>
            </a:r>
            <a:endParaRPr lang="en-IN" dirty="0"/>
          </a:p>
          <a:p>
            <a:pPr marL="342900" indent="-342900">
              <a:buFontTx/>
              <a:buAutoNum type="arabicPeriod" startAt="4"/>
            </a:pPr>
            <a:r>
              <a:rPr lang="en-US" b="1" dirty="0"/>
              <a:t>Type of the Institution: </a:t>
            </a:r>
          </a:p>
          <a:p>
            <a:pPr marL="449263"/>
            <a:r>
              <a:rPr lang="en-US" dirty="0"/>
              <a:t>University; Deemed University; Government Aided ; Autonomous; Affiliated </a:t>
            </a:r>
            <a:endParaRPr lang="en-IN" dirty="0"/>
          </a:p>
          <a:p>
            <a:pPr marL="342900" indent="-342900">
              <a:buFontTx/>
              <a:buAutoNum type="arabicPeriod" startAt="4"/>
            </a:pPr>
            <a:endParaRPr lang="en-US" b="1" dirty="0"/>
          </a:p>
          <a:p>
            <a:pPr marL="342900" indent="-342900">
              <a:buFont typeface="+mj-lt"/>
              <a:buAutoNum type="arabicPeriod" startAt="5"/>
            </a:pPr>
            <a:r>
              <a:rPr lang="en-US" b="1" dirty="0"/>
              <a:t>Ownership Status:</a:t>
            </a:r>
            <a:endParaRPr lang="en-IN" dirty="0"/>
          </a:p>
          <a:p>
            <a:pPr marL="360363"/>
            <a:r>
              <a:rPr lang="en-US" dirty="0"/>
              <a:t>Central Government; State Government; Government Aided; Self -  Financing; Trust; Society; Section 25 Company; Any Other (Please specify)</a:t>
            </a:r>
          </a:p>
          <a:p>
            <a:endParaRPr lang="en-US" b="1" dirty="0"/>
          </a:p>
          <a:p>
            <a:pPr lvl="0" fontAlgn="base">
              <a:spcBef>
                <a:spcPct val="0"/>
              </a:spcBef>
              <a:spcAft>
                <a:spcPct val="0"/>
              </a:spcAft>
            </a:pPr>
            <a:r>
              <a:rPr kumimoji="0" lang="en-US" altLang="en-US" b="1" i="0" u="none" strike="noStrike" cap="none" normalizeH="0" baseline="0" dirty="0">
                <a:ln>
                  <a:noFill/>
                </a:ln>
                <a:solidFill>
                  <a:schemeClr val="tx1"/>
                </a:solidFill>
                <a:effectLst/>
                <a:latin typeface="+mj-lt"/>
                <a:ea typeface="Times New Roman" pitchFamily="18" charset="0"/>
                <a:cs typeface="Arial" pitchFamily="34" charset="0"/>
              </a:rPr>
              <a:t>6</a:t>
            </a:r>
            <a:r>
              <a:rPr lang="en-US" altLang="en-US" b="1" dirty="0">
                <a:latin typeface="+mj-lt"/>
              </a:rPr>
              <a:t>.  </a:t>
            </a:r>
            <a:r>
              <a:rPr lang="en-US" altLang="en-US" b="1" dirty="0"/>
              <a:t>Other Academic Institutions of the Trust/Society/Company etc., if any</a:t>
            </a:r>
            <a:r>
              <a:rPr lang="en-US" altLang="en-US" dirty="0"/>
              <a:t>:</a:t>
            </a:r>
          </a:p>
          <a:p>
            <a:pPr marL="342900" indent="-342900">
              <a:buFontTx/>
              <a:buAutoNum type="arabicPeriod" startAt="4"/>
            </a:pPr>
            <a:endParaRPr lang="en-US" b="1" dirty="0"/>
          </a:p>
        </p:txBody>
      </p:sp>
      <p:graphicFrame>
        <p:nvGraphicFramePr>
          <p:cNvPr id="30" name="Table 29"/>
          <p:cNvGraphicFramePr>
            <a:graphicFrameLocks noGrp="1"/>
          </p:cNvGraphicFramePr>
          <p:nvPr>
            <p:extLst>
              <p:ext uri="{D42A27DB-BD31-4B8C-83A1-F6EECF244321}">
                <p14:modId xmlns:p14="http://schemas.microsoft.com/office/powerpoint/2010/main" val="93220945"/>
              </p:ext>
            </p:extLst>
          </p:nvPr>
        </p:nvGraphicFramePr>
        <p:xfrm>
          <a:off x="1013628" y="5503202"/>
          <a:ext cx="7518811" cy="806118"/>
        </p:xfrm>
        <a:graphic>
          <a:graphicData uri="http://schemas.openxmlformats.org/drawingml/2006/table">
            <a:tbl>
              <a:tblPr firstRow="1" firstCol="1" bandRow="1">
                <a:tableStyleId>{5C22544A-7EE6-4342-B048-85BDC9FD1C3A}</a:tableStyleId>
              </a:tblPr>
              <a:tblGrid>
                <a:gridCol w="1806846">
                  <a:extLst>
                    <a:ext uri="{9D8B030D-6E8A-4147-A177-3AD203B41FA5}">
                      <a16:colId xmlns:a16="http://schemas.microsoft.com/office/drawing/2014/main" val="20000"/>
                    </a:ext>
                  </a:extLst>
                </a:gridCol>
                <a:gridCol w="2333642">
                  <a:extLst>
                    <a:ext uri="{9D8B030D-6E8A-4147-A177-3AD203B41FA5}">
                      <a16:colId xmlns:a16="http://schemas.microsoft.com/office/drawing/2014/main" val="20001"/>
                    </a:ext>
                  </a:extLst>
                </a:gridCol>
                <a:gridCol w="1860324">
                  <a:extLst>
                    <a:ext uri="{9D8B030D-6E8A-4147-A177-3AD203B41FA5}">
                      <a16:colId xmlns:a16="http://schemas.microsoft.com/office/drawing/2014/main" val="20002"/>
                    </a:ext>
                  </a:extLst>
                </a:gridCol>
                <a:gridCol w="1517999">
                  <a:extLst>
                    <a:ext uri="{9D8B030D-6E8A-4147-A177-3AD203B41FA5}">
                      <a16:colId xmlns:a16="http://schemas.microsoft.com/office/drawing/2014/main" val="20003"/>
                    </a:ext>
                  </a:extLst>
                </a:gridCol>
              </a:tblGrid>
              <a:tr h="581749">
                <a:tc>
                  <a:txBody>
                    <a:bodyPr/>
                    <a:lstStyle/>
                    <a:p>
                      <a:pPr algn="ctr">
                        <a:spcBef>
                          <a:spcPts val="600"/>
                        </a:spcBef>
                        <a:spcAft>
                          <a:spcPts val="600"/>
                        </a:spcAft>
                      </a:pPr>
                      <a:r>
                        <a:rPr lang="en-US" sz="1800" dirty="0">
                          <a:solidFill>
                            <a:schemeClr val="tx1"/>
                          </a:solidFill>
                          <a:effectLst/>
                        </a:rPr>
                        <a:t>Name of the Institution(s)</a:t>
                      </a:r>
                      <a:endParaRPr lang="en-IN" sz="18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Bef>
                          <a:spcPts val="600"/>
                        </a:spcBef>
                        <a:spcAft>
                          <a:spcPts val="600"/>
                        </a:spcAft>
                      </a:pPr>
                      <a:r>
                        <a:rPr lang="en-US" sz="1800" dirty="0">
                          <a:solidFill>
                            <a:schemeClr val="tx1"/>
                          </a:solidFill>
                          <a:effectLst/>
                        </a:rPr>
                        <a:t>Year of Establishment</a:t>
                      </a:r>
                      <a:endParaRPr lang="en-IN" sz="18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Bef>
                          <a:spcPts val="600"/>
                        </a:spcBef>
                        <a:spcAft>
                          <a:spcPts val="600"/>
                        </a:spcAft>
                      </a:pPr>
                      <a:r>
                        <a:rPr lang="en-US" sz="1800" dirty="0">
                          <a:solidFill>
                            <a:schemeClr val="tx1"/>
                          </a:solidFill>
                          <a:effectLst/>
                        </a:rPr>
                        <a:t>Programs of Study</a:t>
                      </a:r>
                      <a:endParaRPr lang="en-IN" sz="18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Bef>
                          <a:spcPts val="600"/>
                        </a:spcBef>
                        <a:spcAft>
                          <a:spcPts val="600"/>
                        </a:spcAft>
                      </a:pPr>
                      <a:r>
                        <a:rPr lang="en-US" sz="1800" dirty="0">
                          <a:solidFill>
                            <a:schemeClr val="tx1"/>
                          </a:solidFill>
                          <a:effectLst/>
                        </a:rPr>
                        <a:t>Location</a:t>
                      </a:r>
                      <a:endParaRPr lang="en-IN" sz="1800" dirty="0">
                        <a:solidFill>
                          <a:schemeClr val="tx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24369">
                <a:tc>
                  <a:txBody>
                    <a:bodyPr/>
                    <a:lstStyle/>
                    <a:p>
                      <a:pPr>
                        <a:spcBef>
                          <a:spcPts val="600"/>
                        </a:spcBef>
                        <a:spcAft>
                          <a:spcPts val="600"/>
                        </a:spcAft>
                      </a:pPr>
                      <a:r>
                        <a:rPr lang="en-US" sz="9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600"/>
                        </a:spcBef>
                        <a:spcAft>
                          <a:spcPts val="600"/>
                        </a:spcAft>
                      </a:pPr>
                      <a:r>
                        <a:rPr lang="en-US" sz="9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600"/>
                        </a:spcBef>
                        <a:spcAft>
                          <a:spcPts val="600"/>
                        </a:spcAft>
                      </a:pPr>
                      <a:r>
                        <a:rPr lang="en-US" sz="900">
                          <a:solidFill>
                            <a:schemeClr val="tx1"/>
                          </a:solidFill>
                          <a:effectLst/>
                        </a:rPr>
                        <a:t> </a:t>
                      </a:r>
                      <a:endParaRPr lang="en-IN" sz="12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600"/>
                        </a:spcBef>
                        <a:spcAft>
                          <a:spcPts val="600"/>
                        </a:spcAft>
                      </a:pPr>
                      <a:r>
                        <a:rPr lang="en-US" sz="900" dirty="0">
                          <a:solidFill>
                            <a:schemeClr val="tx1"/>
                          </a:solidFill>
                          <a:effectLst/>
                        </a:rPr>
                        <a:t> </a:t>
                      </a:r>
                      <a:endParaRPr lang="en-IN"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 name="Footer Placeholder 1">
            <a:extLst>
              <a:ext uri="{FF2B5EF4-FFF2-40B4-BE49-F238E27FC236}">
                <a16:creationId xmlns:a16="http://schemas.microsoft.com/office/drawing/2014/main" id="{3EE0395F-3C65-4045-B14E-BB5F75BC45FB}"/>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B8579ED0-35B7-4937-8963-1FCAFF89C37A}"/>
              </a:ext>
            </a:extLst>
          </p:cNvPr>
          <p:cNvSpPr>
            <a:spLocks noGrp="1"/>
          </p:cNvSpPr>
          <p:nvPr>
            <p:ph type="sldNum" sz="quarter" idx="12"/>
          </p:nvPr>
        </p:nvSpPr>
        <p:spPr/>
        <p:txBody>
          <a:bodyPr/>
          <a:lstStyle/>
          <a:p>
            <a:fld id="{422658B8-A02A-475D-9AE9-842168B0879B}" type="slidenum">
              <a:rPr lang="en-IN" smtClean="0"/>
              <a:t>8</a:t>
            </a:fld>
            <a:endParaRPr lang="en-IN"/>
          </a:p>
        </p:txBody>
      </p:sp>
    </p:spTree>
    <p:extLst>
      <p:ext uri="{BB962C8B-B14F-4D97-AF65-F5344CB8AC3E}">
        <p14:creationId xmlns:p14="http://schemas.microsoft.com/office/powerpoint/2010/main" val="1360910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404665"/>
            <a:ext cx="8208912" cy="646331"/>
          </a:xfrm>
          <a:prstGeom prst="rect">
            <a:avLst/>
          </a:prstGeom>
        </p:spPr>
        <p:txBody>
          <a:bodyPr wrap="square">
            <a:spAutoFit/>
          </a:bodyPr>
          <a:lstStyle/>
          <a:p>
            <a:r>
              <a:rPr lang="en-IN" b="1" dirty="0"/>
              <a:t>7. Details of all the programs being offered by the institution under consideration:</a:t>
            </a:r>
          </a:p>
          <a:p>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2648277906"/>
              </p:ext>
            </p:extLst>
          </p:nvPr>
        </p:nvGraphicFramePr>
        <p:xfrm>
          <a:off x="467544" y="1050996"/>
          <a:ext cx="8264637" cy="1300826"/>
        </p:xfrm>
        <a:graphic>
          <a:graphicData uri="http://schemas.openxmlformats.org/drawingml/2006/table">
            <a:tbl>
              <a:tblPr firstRow="1" firstCol="1" bandRow="1">
                <a:tableStyleId>{5C22544A-7EE6-4342-B048-85BDC9FD1C3A}</a:tableStyleId>
              </a:tblPr>
              <a:tblGrid>
                <a:gridCol w="504056">
                  <a:extLst>
                    <a:ext uri="{9D8B030D-6E8A-4147-A177-3AD203B41FA5}">
                      <a16:colId xmlns:a16="http://schemas.microsoft.com/office/drawing/2014/main" val="20000"/>
                    </a:ext>
                  </a:extLst>
                </a:gridCol>
                <a:gridCol w="709500">
                  <a:extLst>
                    <a:ext uri="{9D8B030D-6E8A-4147-A177-3AD203B41FA5}">
                      <a16:colId xmlns:a16="http://schemas.microsoft.com/office/drawing/2014/main" val="20001"/>
                    </a:ext>
                  </a:extLst>
                </a:gridCol>
                <a:gridCol w="1213490">
                  <a:extLst>
                    <a:ext uri="{9D8B030D-6E8A-4147-A177-3AD203B41FA5}">
                      <a16:colId xmlns:a16="http://schemas.microsoft.com/office/drawing/2014/main" val="20002"/>
                    </a:ext>
                  </a:extLst>
                </a:gridCol>
                <a:gridCol w="665897">
                  <a:extLst>
                    <a:ext uri="{9D8B030D-6E8A-4147-A177-3AD203B41FA5}">
                      <a16:colId xmlns:a16="http://schemas.microsoft.com/office/drawing/2014/main" val="20003"/>
                    </a:ext>
                  </a:extLst>
                </a:gridCol>
                <a:gridCol w="736882">
                  <a:extLst>
                    <a:ext uri="{9D8B030D-6E8A-4147-A177-3AD203B41FA5}">
                      <a16:colId xmlns:a16="http://schemas.microsoft.com/office/drawing/2014/main" val="20004"/>
                    </a:ext>
                  </a:extLst>
                </a:gridCol>
                <a:gridCol w="1108703">
                  <a:extLst>
                    <a:ext uri="{9D8B030D-6E8A-4147-A177-3AD203B41FA5}">
                      <a16:colId xmlns:a16="http://schemas.microsoft.com/office/drawing/2014/main" val="20005"/>
                    </a:ext>
                  </a:extLst>
                </a:gridCol>
                <a:gridCol w="1034339">
                  <a:extLst>
                    <a:ext uri="{9D8B030D-6E8A-4147-A177-3AD203B41FA5}">
                      <a16:colId xmlns:a16="http://schemas.microsoft.com/office/drawing/2014/main" val="20006"/>
                    </a:ext>
                  </a:extLst>
                </a:gridCol>
                <a:gridCol w="961664">
                  <a:extLst>
                    <a:ext uri="{9D8B030D-6E8A-4147-A177-3AD203B41FA5}">
                      <a16:colId xmlns:a16="http://schemas.microsoft.com/office/drawing/2014/main" val="20007"/>
                    </a:ext>
                  </a:extLst>
                </a:gridCol>
                <a:gridCol w="1330106">
                  <a:extLst>
                    <a:ext uri="{9D8B030D-6E8A-4147-A177-3AD203B41FA5}">
                      <a16:colId xmlns:a16="http://schemas.microsoft.com/office/drawing/2014/main" val="20008"/>
                    </a:ext>
                  </a:extLst>
                </a:gridCol>
              </a:tblGrid>
              <a:tr h="715146">
                <a:tc>
                  <a:txBody>
                    <a:bodyPr/>
                    <a:lstStyle/>
                    <a:p>
                      <a:pPr algn="ctr">
                        <a:spcBef>
                          <a:spcPts val="600"/>
                        </a:spcBef>
                        <a:spcAft>
                          <a:spcPts val="600"/>
                        </a:spcAft>
                      </a:pPr>
                      <a:r>
                        <a:rPr lang="en-US" sz="1400" dirty="0">
                          <a:solidFill>
                            <a:schemeClr val="tx1"/>
                          </a:solidFill>
                          <a:effectLst/>
                        </a:rPr>
                        <a:t>S. No.</a:t>
                      </a:r>
                      <a:endParaRPr lang="en-IN" sz="1400" dirty="0">
                        <a:solidFill>
                          <a:schemeClr val="tx1"/>
                        </a:solidFill>
                        <a:effectLst/>
                        <a:latin typeface="Verdana"/>
                        <a:ea typeface="Times New Roman"/>
                        <a:cs typeface="Vrinda"/>
                      </a:endParaRPr>
                    </a:p>
                  </a:txBody>
                  <a:tcPr marL="66583" marR="66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600"/>
                        </a:spcBef>
                        <a:spcAft>
                          <a:spcPts val="600"/>
                        </a:spcAft>
                      </a:pPr>
                      <a:r>
                        <a:rPr lang="en-US" sz="1400" dirty="0">
                          <a:solidFill>
                            <a:schemeClr val="tx1"/>
                          </a:solidFill>
                          <a:effectLst/>
                        </a:rPr>
                        <a:t>Program Name</a:t>
                      </a:r>
                      <a:endParaRPr lang="en-IN" sz="1400" dirty="0">
                        <a:solidFill>
                          <a:schemeClr val="tx1"/>
                        </a:solidFill>
                        <a:effectLst/>
                        <a:latin typeface="Verdana"/>
                        <a:ea typeface="Times New Roman"/>
                        <a:cs typeface="Vrinda"/>
                      </a:endParaRPr>
                    </a:p>
                  </a:txBody>
                  <a:tcPr marL="66583" marR="66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600"/>
                        </a:spcBef>
                        <a:spcAft>
                          <a:spcPts val="600"/>
                        </a:spcAft>
                      </a:pPr>
                      <a:r>
                        <a:rPr lang="en-US" sz="1400" dirty="0">
                          <a:solidFill>
                            <a:schemeClr val="tx1"/>
                          </a:solidFill>
                          <a:effectLst/>
                        </a:rPr>
                        <a:t>Name of the Department</a:t>
                      </a:r>
                      <a:endParaRPr lang="en-IN" sz="1400" dirty="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600"/>
                        </a:spcBef>
                        <a:spcAft>
                          <a:spcPts val="600"/>
                        </a:spcAft>
                      </a:pPr>
                      <a:r>
                        <a:rPr lang="en-US" sz="1400">
                          <a:solidFill>
                            <a:schemeClr val="tx1"/>
                          </a:solidFill>
                          <a:effectLst/>
                        </a:rPr>
                        <a:t>Year of Start</a:t>
                      </a:r>
                      <a:endParaRPr lang="en-IN" sz="1400">
                        <a:solidFill>
                          <a:schemeClr val="tx1"/>
                        </a:solidFill>
                        <a:effectLst/>
                        <a:latin typeface="Verdana"/>
                        <a:ea typeface="Times New Roman"/>
                        <a:cs typeface="Vrinda"/>
                      </a:endParaRPr>
                    </a:p>
                  </a:txBody>
                  <a:tcPr marL="66583" marR="66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600"/>
                        </a:spcBef>
                        <a:spcAft>
                          <a:spcPts val="600"/>
                        </a:spcAft>
                      </a:pPr>
                      <a:r>
                        <a:rPr lang="en-US" sz="1400">
                          <a:solidFill>
                            <a:schemeClr val="tx1"/>
                          </a:solidFill>
                          <a:effectLst/>
                        </a:rPr>
                        <a:t>Intake</a:t>
                      </a:r>
                      <a:endParaRPr lang="en-IN" sz="1400">
                        <a:solidFill>
                          <a:schemeClr val="tx1"/>
                        </a:solidFill>
                        <a:effectLst/>
                        <a:latin typeface="Verdana"/>
                        <a:ea typeface="Times New Roman"/>
                        <a:cs typeface="Vrinda"/>
                      </a:endParaRPr>
                    </a:p>
                  </a:txBody>
                  <a:tcPr marL="66583" marR="66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600"/>
                        </a:spcBef>
                        <a:spcAft>
                          <a:spcPts val="600"/>
                        </a:spcAft>
                      </a:pPr>
                      <a:r>
                        <a:rPr lang="en-US" sz="1400" dirty="0">
                          <a:solidFill>
                            <a:schemeClr val="tx1"/>
                          </a:solidFill>
                          <a:effectLst/>
                        </a:rPr>
                        <a:t>Increase/ Decrease  in intake, if any</a:t>
                      </a:r>
                      <a:endParaRPr lang="en-IN" sz="1400" dirty="0">
                        <a:solidFill>
                          <a:schemeClr val="tx1"/>
                        </a:solidFill>
                        <a:effectLst/>
                        <a:latin typeface="Verdana"/>
                        <a:ea typeface="Times New Roman"/>
                        <a:cs typeface="Vrinda"/>
                      </a:endParaRPr>
                    </a:p>
                  </a:txBody>
                  <a:tcPr marL="66583" marR="66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600"/>
                        </a:spcBef>
                        <a:spcAft>
                          <a:spcPts val="600"/>
                        </a:spcAft>
                      </a:pPr>
                      <a:r>
                        <a:rPr lang="en-US" sz="1400" dirty="0">
                          <a:solidFill>
                            <a:schemeClr val="tx1"/>
                          </a:solidFill>
                          <a:effectLst/>
                        </a:rPr>
                        <a:t>Year of Increase/ Decrease</a:t>
                      </a:r>
                      <a:endParaRPr lang="en-IN" sz="1400" dirty="0">
                        <a:solidFill>
                          <a:schemeClr val="tx1"/>
                        </a:solidFill>
                        <a:effectLst/>
                        <a:latin typeface="Verdana"/>
                        <a:ea typeface="Times New Roman"/>
                        <a:cs typeface="Vrinda"/>
                      </a:endParaRPr>
                    </a:p>
                  </a:txBody>
                  <a:tcPr marL="66583" marR="66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600"/>
                        </a:spcBef>
                        <a:spcAft>
                          <a:spcPts val="600"/>
                        </a:spcAft>
                      </a:pPr>
                      <a:r>
                        <a:rPr lang="en-US" sz="1400">
                          <a:solidFill>
                            <a:schemeClr val="tx1"/>
                          </a:solidFill>
                          <a:effectLst/>
                        </a:rPr>
                        <a:t>AICTE Approval</a:t>
                      </a:r>
                      <a:endParaRPr lang="en-IN" sz="1400">
                        <a:solidFill>
                          <a:schemeClr val="tx1"/>
                        </a:solidFill>
                        <a:effectLst/>
                        <a:latin typeface="Verdana"/>
                        <a:ea typeface="Times New Roman"/>
                        <a:cs typeface="Vrinda"/>
                      </a:endParaRPr>
                    </a:p>
                  </a:txBody>
                  <a:tcPr marL="66583" marR="66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Bef>
                          <a:spcPts val="600"/>
                        </a:spcBef>
                        <a:spcAft>
                          <a:spcPts val="600"/>
                        </a:spcAft>
                      </a:pPr>
                      <a:r>
                        <a:rPr lang="en-US" sz="1400" dirty="0">
                          <a:solidFill>
                            <a:schemeClr val="tx1"/>
                          </a:solidFill>
                          <a:effectLst/>
                        </a:rPr>
                        <a:t>Accreditation Status*</a:t>
                      </a:r>
                      <a:endParaRPr lang="en-IN" sz="1400" dirty="0">
                        <a:solidFill>
                          <a:schemeClr val="tx1"/>
                        </a:solidFill>
                        <a:effectLst/>
                        <a:latin typeface="Verdana"/>
                        <a:ea typeface="Times New Roman"/>
                        <a:cs typeface="Vrinda"/>
                      </a:endParaRPr>
                    </a:p>
                  </a:txBody>
                  <a:tcPr marL="66583" marR="66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92840">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dirty="0">
                          <a:solidFill>
                            <a:schemeClr val="tx1"/>
                          </a:solidFill>
                          <a:effectLst/>
                        </a:rPr>
                        <a:t> </a:t>
                      </a:r>
                      <a:endParaRPr lang="en-IN" sz="1200" dirty="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2840">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a:solidFill>
                            <a:schemeClr val="tx1"/>
                          </a:solidFill>
                          <a:effectLst/>
                        </a:rPr>
                        <a:t> </a:t>
                      </a:r>
                      <a:endParaRPr lang="en-IN" sz="120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Bef>
                          <a:spcPts val="600"/>
                        </a:spcBef>
                        <a:spcAft>
                          <a:spcPts val="600"/>
                        </a:spcAft>
                      </a:pPr>
                      <a:r>
                        <a:rPr lang="en-US" sz="900" dirty="0">
                          <a:solidFill>
                            <a:schemeClr val="tx1"/>
                          </a:solidFill>
                          <a:effectLst/>
                        </a:rPr>
                        <a:t> </a:t>
                      </a:r>
                      <a:endParaRPr lang="en-IN" sz="1200" dirty="0">
                        <a:solidFill>
                          <a:schemeClr val="tx1"/>
                        </a:solidFill>
                        <a:effectLst/>
                        <a:latin typeface="Verdana"/>
                        <a:ea typeface="Times New Roman"/>
                        <a:cs typeface="Vrinda"/>
                      </a:endParaRPr>
                    </a:p>
                  </a:txBody>
                  <a:tcPr marL="66583" marR="66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6" name="Rectangle 5"/>
          <p:cNvSpPr/>
          <p:nvPr/>
        </p:nvSpPr>
        <p:spPr>
          <a:xfrm>
            <a:off x="683568" y="2492896"/>
            <a:ext cx="8136904" cy="2585323"/>
          </a:xfrm>
          <a:prstGeom prst="rect">
            <a:avLst/>
          </a:prstGeom>
        </p:spPr>
        <p:txBody>
          <a:bodyPr wrap="square">
            <a:spAutoFit/>
          </a:bodyPr>
          <a:lstStyle/>
          <a:p>
            <a:r>
              <a:rPr lang="en-US" b="1" i="1" dirty="0"/>
              <a:t>* Write applicable one:</a:t>
            </a:r>
            <a:endParaRPr lang="en-IN" dirty="0"/>
          </a:p>
          <a:p>
            <a:pPr marL="285750" indent="-285750">
              <a:buFont typeface="Arial" panose="020B0604020202020204" pitchFamily="34" charset="0"/>
              <a:buChar char="•"/>
            </a:pPr>
            <a:r>
              <a:rPr lang="en-US" dirty="0"/>
              <a:t>Applying first time</a:t>
            </a:r>
            <a:endParaRPr lang="en-IN" dirty="0"/>
          </a:p>
          <a:p>
            <a:pPr marL="285750" lvl="0" indent="-285750">
              <a:buFont typeface="Arial" panose="020B0604020202020204" pitchFamily="34" charset="0"/>
              <a:buChar char="•"/>
            </a:pPr>
            <a:r>
              <a:rPr lang="en-US" dirty="0"/>
              <a:t>Granted provisional accreditation for two/three years for the period(specify period)</a:t>
            </a:r>
            <a:endParaRPr lang="en-IN" dirty="0"/>
          </a:p>
          <a:p>
            <a:pPr marL="285750" lvl="0" indent="-285750">
              <a:buFont typeface="Arial" panose="020B0604020202020204" pitchFamily="34" charset="0"/>
              <a:buChar char="•"/>
            </a:pPr>
            <a:r>
              <a:rPr lang="en-US" dirty="0"/>
              <a:t>Granted accreditation for 5/6 years for the period (specify period)</a:t>
            </a:r>
            <a:endParaRPr lang="en-IN" dirty="0"/>
          </a:p>
          <a:p>
            <a:pPr marL="285750" lvl="0" indent="-285750">
              <a:buFont typeface="Arial" panose="020B0604020202020204" pitchFamily="34" charset="0"/>
              <a:buChar char="•"/>
            </a:pPr>
            <a:r>
              <a:rPr lang="en-US" dirty="0"/>
              <a:t>Not accredited (specify visit dates, year)</a:t>
            </a:r>
            <a:endParaRPr lang="en-IN" dirty="0"/>
          </a:p>
          <a:p>
            <a:pPr marL="285750" lvl="0" indent="-285750">
              <a:buFont typeface="Arial" panose="020B0604020202020204" pitchFamily="34" charset="0"/>
              <a:buChar char="•"/>
            </a:pPr>
            <a:r>
              <a:rPr lang="en-US" dirty="0"/>
              <a:t>Withdrawn (specify visit dates, year)</a:t>
            </a:r>
            <a:endParaRPr lang="en-IN" dirty="0"/>
          </a:p>
          <a:p>
            <a:pPr marL="285750" lvl="0" indent="-285750">
              <a:buFont typeface="Arial" panose="020B0604020202020204" pitchFamily="34" charset="0"/>
              <a:buChar char="•"/>
            </a:pPr>
            <a:r>
              <a:rPr lang="en-US" dirty="0"/>
              <a:t>Not eligible for accreditation</a:t>
            </a:r>
            <a:endParaRPr lang="en-IN" dirty="0"/>
          </a:p>
          <a:p>
            <a:pPr marL="285750" lvl="0" indent="-285750">
              <a:buFont typeface="Arial" panose="020B0604020202020204" pitchFamily="34" charset="0"/>
              <a:buChar char="•"/>
            </a:pPr>
            <a:r>
              <a:rPr lang="en-US" dirty="0"/>
              <a:t>Eligible but not applied</a:t>
            </a:r>
            <a:endParaRPr lang="en-IN" dirty="0"/>
          </a:p>
        </p:txBody>
      </p:sp>
      <p:sp>
        <p:nvSpPr>
          <p:cNvPr id="7" name="Rectangle 6"/>
          <p:cNvSpPr/>
          <p:nvPr/>
        </p:nvSpPr>
        <p:spPr>
          <a:xfrm>
            <a:off x="467544" y="5157192"/>
            <a:ext cx="8064896" cy="369332"/>
          </a:xfrm>
          <a:prstGeom prst="rect">
            <a:avLst/>
          </a:prstGeom>
        </p:spPr>
        <p:txBody>
          <a:bodyPr wrap="square">
            <a:spAutoFit/>
          </a:bodyPr>
          <a:lstStyle/>
          <a:p>
            <a:r>
              <a:rPr lang="en-US" b="1" dirty="0"/>
              <a:t>8. Programs to be considered for Accreditation vide this application</a:t>
            </a:r>
            <a:endParaRPr lang="en-IN" dirty="0"/>
          </a:p>
        </p:txBody>
      </p:sp>
      <p:sp>
        <p:nvSpPr>
          <p:cNvPr id="2" name="Footer Placeholder 1">
            <a:extLst>
              <a:ext uri="{FF2B5EF4-FFF2-40B4-BE49-F238E27FC236}">
                <a16:creationId xmlns:a16="http://schemas.microsoft.com/office/drawing/2014/main" id="{E5103925-67AB-4253-89B7-393E8A1A469E}"/>
              </a:ext>
            </a:extLst>
          </p:cNvPr>
          <p:cNvSpPr>
            <a:spLocks noGrp="1"/>
          </p:cNvSpPr>
          <p:nvPr>
            <p:ph type="ftr" sz="quarter" idx="11"/>
          </p:nvPr>
        </p:nvSpPr>
        <p:spPr/>
        <p:txBody>
          <a:bodyPr/>
          <a:lstStyle/>
          <a:p>
            <a:r>
              <a:rPr lang="en-US"/>
              <a:t>NBA SAR Tier II INDORE 8th June 2018</a:t>
            </a:r>
            <a:endParaRPr lang="en-IN"/>
          </a:p>
        </p:txBody>
      </p:sp>
      <p:sp>
        <p:nvSpPr>
          <p:cNvPr id="3" name="Slide Number Placeholder 2">
            <a:extLst>
              <a:ext uri="{FF2B5EF4-FFF2-40B4-BE49-F238E27FC236}">
                <a16:creationId xmlns:a16="http://schemas.microsoft.com/office/drawing/2014/main" id="{9CBC4DF6-BAEA-45EE-9A53-974CCC5FB947}"/>
              </a:ext>
            </a:extLst>
          </p:cNvPr>
          <p:cNvSpPr>
            <a:spLocks noGrp="1"/>
          </p:cNvSpPr>
          <p:nvPr>
            <p:ph type="sldNum" sz="quarter" idx="12"/>
          </p:nvPr>
        </p:nvSpPr>
        <p:spPr/>
        <p:txBody>
          <a:bodyPr/>
          <a:lstStyle/>
          <a:p>
            <a:fld id="{422658B8-A02A-475D-9AE9-842168B0879B}" type="slidenum">
              <a:rPr lang="en-IN" smtClean="0"/>
              <a:t>9</a:t>
            </a:fld>
            <a:endParaRPr lang="en-IN"/>
          </a:p>
        </p:txBody>
      </p:sp>
    </p:spTree>
    <p:extLst>
      <p:ext uri="{BB962C8B-B14F-4D97-AF65-F5344CB8AC3E}">
        <p14:creationId xmlns:p14="http://schemas.microsoft.com/office/powerpoint/2010/main" val="1682956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8963</Words>
  <Application>Microsoft Office PowerPoint</Application>
  <PresentationFormat>On-screen Show (4:3)</PresentationFormat>
  <Paragraphs>2547</Paragraphs>
  <Slides>62</Slides>
  <Notes>62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62</vt:i4>
      </vt:variant>
    </vt:vector>
  </HeadingPairs>
  <TitlesOfParts>
    <vt:vector size="69" baseType="lpstr">
      <vt:lpstr>Arial</vt:lpstr>
      <vt:lpstr>Calibri</vt:lpstr>
      <vt:lpstr>Symbol</vt:lpstr>
      <vt:lpstr>Times New Roman</vt:lpstr>
      <vt:lpstr>Verdana</vt:lpstr>
      <vt:lpstr>Vrinda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Kanchan Madhwal</dc:creator>
  <cp:lastModifiedBy>Chinnamanur Rajamani Muthukrishnan</cp:lastModifiedBy>
  <cp:revision>32</cp:revision>
  <dcterms:created xsi:type="dcterms:W3CDTF">2018-05-22T04:03:42Z</dcterms:created>
  <dcterms:modified xsi:type="dcterms:W3CDTF">2018-06-07T06:27:56Z</dcterms:modified>
</cp:coreProperties>
</file>